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tags/tag4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5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omments/comment1.xml" ContentType="application/vnd.openxmlformats-officedocument.presentationml.comments+xml"/>
  <Override PartName="/ppt/tags/tag6.xml" ContentType="application/vnd.openxmlformats-officedocument.presentationml.tags+xml"/>
  <Override PartName="/ppt/notesSlides/notesSlide7.xml" ContentType="application/vnd.openxmlformats-officedocument.presentationml.notesSlide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8.xml" ContentType="application/vnd.openxmlformats-officedocument.presentationml.notesSlide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tags/tag10.xml" ContentType="application/vnd.openxmlformats-officedocument.presentationml.tags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11.xml" ContentType="application/vnd.openxmlformats-officedocument.presentationml.tags+xml"/>
  <Override PartName="/ppt/notesSlides/notesSlide13.xml" ContentType="application/vnd.openxmlformats-officedocument.presentationml.notesSlide+xml"/>
  <Override PartName="/ppt/tags/tag12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512" r:id="rId4"/>
    <p:sldMasterId id="2147484487" r:id="rId5"/>
    <p:sldMasterId id="2147484459" r:id="rId6"/>
  </p:sldMasterIdLst>
  <p:notesMasterIdLst>
    <p:notesMasterId r:id="rId29"/>
  </p:notesMasterIdLst>
  <p:handoutMasterIdLst>
    <p:handoutMasterId r:id="rId30"/>
  </p:handoutMasterIdLst>
  <p:sldIdLst>
    <p:sldId id="276" r:id="rId7"/>
    <p:sldId id="275" r:id="rId8"/>
    <p:sldId id="277" r:id="rId9"/>
    <p:sldId id="280" r:id="rId10"/>
    <p:sldId id="300" r:id="rId11"/>
    <p:sldId id="278" r:id="rId12"/>
    <p:sldId id="281" r:id="rId13"/>
    <p:sldId id="301" r:id="rId14"/>
    <p:sldId id="292" r:id="rId15"/>
    <p:sldId id="296" r:id="rId16"/>
    <p:sldId id="279" r:id="rId17"/>
    <p:sldId id="294" r:id="rId18"/>
    <p:sldId id="283" r:id="rId19"/>
    <p:sldId id="284" r:id="rId20"/>
    <p:sldId id="285" r:id="rId21"/>
    <p:sldId id="286" r:id="rId22"/>
    <p:sldId id="295" r:id="rId23"/>
    <p:sldId id="291" r:id="rId24"/>
    <p:sldId id="287" r:id="rId25"/>
    <p:sldId id="297" r:id="rId26"/>
    <p:sldId id="289" r:id="rId27"/>
    <p:sldId id="290" r:id="rId28"/>
  </p:sldIdLst>
  <p:sldSz cx="12192000" cy="6858000"/>
  <p:notesSz cx="9144000" cy="6858000"/>
  <p:custDataLst>
    <p:tags r:id="rId31"/>
  </p:custDataLst>
  <p:defaultTextStyle>
    <a:defPPr>
      <a:defRPr lang="en-US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einhardt, Kara A" initials="MKA" lastIdx="8" clrIdx="0">
    <p:extLst>
      <p:ext uri="{19B8F6BF-5375-455C-9EA6-DF929625EA0E}">
        <p15:presenceInfo xmlns:p15="http://schemas.microsoft.com/office/powerpoint/2012/main" userId="S-1-5-21-2000478354-1637723038-1606980848-63700" providerId="AD"/>
      </p:ext>
    </p:extLst>
  </p:cmAuthor>
  <p:cmAuthor id="2" name="meinhark@mfldclin.org" initials="m" lastIdx="1" clrIdx="1">
    <p:extLst>
      <p:ext uri="{19B8F6BF-5375-455C-9EA6-DF929625EA0E}">
        <p15:presenceInfo xmlns:p15="http://schemas.microsoft.com/office/powerpoint/2012/main" userId="meinhark@mfldclin.org" providerId="None"/>
      </p:ext>
    </p:extLst>
  </p:cmAuthor>
  <p:cmAuthor id="3" name="Winer, Sherri K" initials="WSK" lastIdx="16" clrIdx="2">
    <p:extLst>
      <p:ext uri="{19B8F6BF-5375-455C-9EA6-DF929625EA0E}">
        <p15:presenceInfo xmlns:p15="http://schemas.microsoft.com/office/powerpoint/2012/main" userId="S::winer.sherri@securityhealth.org::19e4ea6f-984d-4a75-b3aa-4656c116437d" providerId="AD"/>
      </p:ext>
    </p:extLst>
  </p:cmAuthor>
  <p:cmAuthor id="4" name="Kean, Jeffrey" initials="KJ" lastIdx="5" clrIdx="3">
    <p:extLst>
      <p:ext uri="{19B8F6BF-5375-455C-9EA6-DF929625EA0E}">
        <p15:presenceInfo xmlns:p15="http://schemas.microsoft.com/office/powerpoint/2012/main" userId="S::kean.jeffrey@securityhealth.org::5c9a2647-9509-4751-9c85-993e161b9fb2" providerId="AD"/>
      </p:ext>
    </p:extLst>
  </p:cmAuthor>
  <p:cmAuthor id="5" name="Meinhardt, Kara A" initials="MKA [2]" lastIdx="1" clrIdx="4">
    <p:extLst>
      <p:ext uri="{19B8F6BF-5375-455C-9EA6-DF929625EA0E}">
        <p15:presenceInfo xmlns:p15="http://schemas.microsoft.com/office/powerpoint/2012/main" userId="S::meinhardt.kara@securityhealth.org::ac878239-7855-416b-b5b8-52ef1432d21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EE"/>
    <a:srgbClr val="F8FCFE"/>
    <a:srgbClr val="F0F9FE"/>
    <a:srgbClr val="E8F5FD"/>
    <a:srgbClr val="E99D20"/>
    <a:srgbClr val="203C7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540" autoAdjust="0"/>
    <p:restoredTop sz="93596" autoAdjust="0"/>
  </p:normalViewPr>
  <p:slideViewPr>
    <p:cSldViewPr snapToGrid="0" snapToObjects="1">
      <p:cViewPr varScale="1">
        <p:scale>
          <a:sx n="104" d="100"/>
          <a:sy n="104" d="100"/>
        </p:scale>
        <p:origin x="528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 showGuides="1">
      <p:cViewPr varScale="1">
        <p:scale>
          <a:sx n="136" d="100"/>
          <a:sy n="136" d="100"/>
        </p:scale>
        <p:origin x="3712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" Type="http://schemas.openxmlformats.org/officeDocument/2006/relationships/customXml" Target="../customXml/item3.xml"/><Relationship Id="rId21" Type="http://schemas.openxmlformats.org/officeDocument/2006/relationships/slide" Target="slides/slide15.xml"/><Relationship Id="rId34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handoutMaster" Target="handoutMasters/handoutMaster1.xml"/><Relationship Id="rId35" Type="http://schemas.openxmlformats.org/officeDocument/2006/relationships/theme" Target="theme/them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2-10-26T10:31:48.278" idx="1">
    <p:pos x="5794" y="89"/>
    <p:text>Updated map available in June</p:text>
    <p:extLst>
      <p:ext uri="{C676402C-5697-4E1C-873F-D02D1690AC5C}">
        <p15:threadingInfo xmlns:p15="http://schemas.microsoft.com/office/powerpoint/2012/main" timeZoneBias="30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3633293-5F83-44BE-83E0-B26ADE24B199}" type="doc">
      <dgm:prSet loTypeId="urn:microsoft.com/office/officeart/2005/8/layout/venn1" loCatId="relationship" qsTypeId="urn:microsoft.com/office/officeart/2005/8/quickstyle/simple1" qsCatId="simple" csTypeId="urn:microsoft.com/office/officeart/2005/8/colors/accent1_3" csCatId="accent1" phldr="1"/>
      <dgm:spPr/>
    </dgm:pt>
    <dgm:pt modelId="{41DC1E67-2A49-4DB7-BB37-9A6A04F85547}">
      <dgm:prSet phldrT="[Text]" custT="1"/>
      <dgm:spPr/>
      <dgm:t>
        <a:bodyPr/>
        <a:lstStyle/>
        <a:p>
          <a:r>
            <a:rPr lang="en-US" sz="3600" dirty="0"/>
            <a:t>Medicare</a:t>
          </a:r>
        </a:p>
      </dgm:t>
    </dgm:pt>
    <dgm:pt modelId="{0AC1BB33-1E9A-4650-B159-8AFF1C0348D1}" type="parTrans" cxnId="{39EA5F8E-06D9-4E76-A549-AF4A3B703EB0}">
      <dgm:prSet/>
      <dgm:spPr/>
      <dgm:t>
        <a:bodyPr/>
        <a:lstStyle/>
        <a:p>
          <a:endParaRPr lang="en-US"/>
        </a:p>
      </dgm:t>
    </dgm:pt>
    <dgm:pt modelId="{3808F587-636E-4B57-AE48-1F4BD7BE9B61}" type="sibTrans" cxnId="{39EA5F8E-06D9-4E76-A549-AF4A3B703EB0}">
      <dgm:prSet/>
      <dgm:spPr/>
      <dgm:t>
        <a:bodyPr/>
        <a:lstStyle/>
        <a:p>
          <a:endParaRPr lang="en-US"/>
        </a:p>
      </dgm:t>
    </dgm:pt>
    <dgm:pt modelId="{81336062-AF4A-4E06-B792-C3B264E93E7D}">
      <dgm:prSet phldrT="[Text]" custT="1"/>
      <dgm:spPr/>
      <dgm:t>
        <a:bodyPr/>
        <a:lstStyle/>
        <a:p>
          <a:r>
            <a:rPr lang="en-US" sz="3600" dirty="0"/>
            <a:t>Medicaid</a:t>
          </a:r>
        </a:p>
      </dgm:t>
    </dgm:pt>
    <dgm:pt modelId="{97C5EF33-A085-490C-B5C4-469C24C08563}" type="parTrans" cxnId="{F1ACD616-5EBD-404D-A598-B99787C3AB34}">
      <dgm:prSet/>
      <dgm:spPr/>
      <dgm:t>
        <a:bodyPr/>
        <a:lstStyle/>
        <a:p>
          <a:endParaRPr lang="en-US"/>
        </a:p>
      </dgm:t>
    </dgm:pt>
    <dgm:pt modelId="{43DC031F-AA20-41FE-97C6-83F070E01685}" type="sibTrans" cxnId="{F1ACD616-5EBD-404D-A598-B99787C3AB34}">
      <dgm:prSet/>
      <dgm:spPr/>
      <dgm:t>
        <a:bodyPr/>
        <a:lstStyle/>
        <a:p>
          <a:endParaRPr lang="en-US"/>
        </a:p>
      </dgm:t>
    </dgm:pt>
    <dgm:pt modelId="{DDF0042F-A721-41D5-9C96-02B5F8F01A91}" type="pres">
      <dgm:prSet presAssocID="{F3633293-5F83-44BE-83E0-B26ADE24B199}" presName="compositeShape" presStyleCnt="0">
        <dgm:presLayoutVars>
          <dgm:chMax val="7"/>
          <dgm:dir/>
          <dgm:resizeHandles val="exact"/>
        </dgm:presLayoutVars>
      </dgm:prSet>
      <dgm:spPr/>
    </dgm:pt>
    <dgm:pt modelId="{DD90D057-EA61-410C-BD44-2ECE73955155}" type="pres">
      <dgm:prSet presAssocID="{41DC1E67-2A49-4DB7-BB37-9A6A04F85547}" presName="circ1" presStyleLbl="vennNode1" presStyleIdx="0" presStyleCnt="2" custScaleX="165495" custLinFactNeighborX="-9396" custLinFactNeighborY="29194"/>
      <dgm:spPr/>
    </dgm:pt>
    <dgm:pt modelId="{03F8B893-4A0A-41FC-B934-2080A560AACF}" type="pres">
      <dgm:prSet presAssocID="{41DC1E67-2A49-4DB7-BB37-9A6A04F85547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</dgm:pt>
    <dgm:pt modelId="{40CD47C7-4CE1-464B-9A3F-EB0D4F38B8B8}" type="pres">
      <dgm:prSet presAssocID="{81336062-AF4A-4E06-B792-C3B264E93E7D}" presName="circ2" presStyleLbl="vennNode1" presStyleIdx="1" presStyleCnt="2" custScaleX="165495" custLinFactNeighborX="29481" custLinFactNeighborY="-1867"/>
      <dgm:spPr/>
    </dgm:pt>
    <dgm:pt modelId="{CF8A297F-FFF5-4D9B-971F-09F9D7ED8FA6}" type="pres">
      <dgm:prSet presAssocID="{81336062-AF4A-4E06-B792-C3B264E93E7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</dgm:pt>
  </dgm:ptLst>
  <dgm:cxnLst>
    <dgm:cxn modelId="{F1ACD616-5EBD-404D-A598-B99787C3AB34}" srcId="{F3633293-5F83-44BE-83E0-B26ADE24B199}" destId="{81336062-AF4A-4E06-B792-C3B264E93E7D}" srcOrd="1" destOrd="0" parTransId="{97C5EF33-A085-490C-B5C4-469C24C08563}" sibTransId="{43DC031F-AA20-41FE-97C6-83F070E01685}"/>
    <dgm:cxn modelId="{44245867-2B72-4C40-9709-F30354CBE9D7}" type="presOf" srcId="{F3633293-5F83-44BE-83E0-B26ADE24B199}" destId="{DDF0042F-A721-41D5-9C96-02B5F8F01A91}" srcOrd="0" destOrd="0" presId="urn:microsoft.com/office/officeart/2005/8/layout/venn1"/>
    <dgm:cxn modelId="{39EA5F8E-06D9-4E76-A549-AF4A3B703EB0}" srcId="{F3633293-5F83-44BE-83E0-B26ADE24B199}" destId="{41DC1E67-2A49-4DB7-BB37-9A6A04F85547}" srcOrd="0" destOrd="0" parTransId="{0AC1BB33-1E9A-4650-B159-8AFF1C0348D1}" sibTransId="{3808F587-636E-4B57-AE48-1F4BD7BE9B61}"/>
    <dgm:cxn modelId="{8F8C04BC-0C36-4A47-A0A4-338869B0DB42}" type="presOf" srcId="{41DC1E67-2A49-4DB7-BB37-9A6A04F85547}" destId="{03F8B893-4A0A-41FC-B934-2080A560AACF}" srcOrd="1" destOrd="0" presId="urn:microsoft.com/office/officeart/2005/8/layout/venn1"/>
    <dgm:cxn modelId="{031C44CC-E4B0-44DB-9764-9903C46C86EC}" type="presOf" srcId="{41DC1E67-2A49-4DB7-BB37-9A6A04F85547}" destId="{DD90D057-EA61-410C-BD44-2ECE73955155}" srcOrd="0" destOrd="0" presId="urn:microsoft.com/office/officeart/2005/8/layout/venn1"/>
    <dgm:cxn modelId="{A6466DD7-6B13-4717-B568-09B9389B72E6}" type="presOf" srcId="{81336062-AF4A-4E06-B792-C3B264E93E7D}" destId="{40CD47C7-4CE1-464B-9A3F-EB0D4F38B8B8}" srcOrd="0" destOrd="0" presId="urn:microsoft.com/office/officeart/2005/8/layout/venn1"/>
    <dgm:cxn modelId="{EE1001DC-1E21-4C41-965C-DCA8E6749CCC}" type="presOf" srcId="{81336062-AF4A-4E06-B792-C3B264E93E7D}" destId="{CF8A297F-FFF5-4D9B-971F-09F9D7ED8FA6}" srcOrd="1" destOrd="0" presId="urn:microsoft.com/office/officeart/2005/8/layout/venn1"/>
    <dgm:cxn modelId="{CE450437-BE13-4121-AF84-6D42A1DB9D65}" type="presParOf" srcId="{DDF0042F-A721-41D5-9C96-02B5F8F01A91}" destId="{DD90D057-EA61-410C-BD44-2ECE73955155}" srcOrd="0" destOrd="0" presId="urn:microsoft.com/office/officeart/2005/8/layout/venn1"/>
    <dgm:cxn modelId="{A625A44C-855A-478C-B486-D3C3C7A66DAE}" type="presParOf" srcId="{DDF0042F-A721-41D5-9C96-02B5F8F01A91}" destId="{03F8B893-4A0A-41FC-B934-2080A560AACF}" srcOrd="1" destOrd="0" presId="urn:microsoft.com/office/officeart/2005/8/layout/venn1"/>
    <dgm:cxn modelId="{2FDEAAA0-D123-4E36-8111-340B3B9BEE08}" type="presParOf" srcId="{DDF0042F-A721-41D5-9C96-02B5F8F01A91}" destId="{40CD47C7-4CE1-464B-9A3F-EB0D4F38B8B8}" srcOrd="2" destOrd="0" presId="urn:microsoft.com/office/officeart/2005/8/layout/venn1"/>
    <dgm:cxn modelId="{BC81200A-4FCA-4F34-9D06-077C65261B40}" type="presParOf" srcId="{DDF0042F-A721-41D5-9C96-02B5F8F01A91}" destId="{CF8A297F-FFF5-4D9B-971F-09F9D7ED8FA6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F159859F-5FE2-4F2D-85B0-49F02D2D3EB2}" type="doc">
      <dgm:prSet loTypeId="urn:microsoft.com/office/officeart/2005/8/layout/cycle8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9F18175-154E-4167-862C-433336A56DE2}">
      <dgm:prSet phldrT="[Text]" custT="1"/>
      <dgm:spPr/>
      <dgm:t>
        <a:bodyPr/>
        <a:lstStyle/>
        <a:p>
          <a:r>
            <a:rPr lang="en-US" sz="1800" dirty="0"/>
            <a:t>Enroll in   Ally RX</a:t>
          </a:r>
        </a:p>
      </dgm:t>
    </dgm:pt>
    <dgm:pt modelId="{85C9CB02-A919-4CF1-A8A5-01ECBF23F4BB}" type="parTrans" cxnId="{519A96BF-0C82-4E8A-B2EB-B97F3653F8C1}">
      <dgm:prSet/>
      <dgm:spPr/>
      <dgm:t>
        <a:bodyPr/>
        <a:lstStyle/>
        <a:p>
          <a:endParaRPr lang="en-US"/>
        </a:p>
      </dgm:t>
    </dgm:pt>
    <dgm:pt modelId="{2A4419AA-C05C-4226-94C7-55A716CE91B5}" type="sibTrans" cxnId="{519A96BF-0C82-4E8A-B2EB-B97F3653F8C1}">
      <dgm:prSet/>
      <dgm:spPr/>
      <dgm:t>
        <a:bodyPr/>
        <a:lstStyle/>
        <a:p>
          <a:endParaRPr lang="en-US"/>
        </a:p>
      </dgm:t>
    </dgm:pt>
    <dgm:pt modelId="{F73C9933-DD10-49F9-AB75-72A4F57E11CF}">
      <dgm:prSet phldrT="[Text]" custT="1"/>
      <dgm:spPr/>
      <dgm:t>
        <a:bodyPr/>
        <a:lstStyle/>
        <a:p>
          <a:r>
            <a:rPr lang="en-US" sz="1800" dirty="0"/>
            <a:t>Member Outreach</a:t>
          </a:r>
        </a:p>
      </dgm:t>
    </dgm:pt>
    <dgm:pt modelId="{258CDAA5-10DB-4D9E-98DB-C592C497E4D9}" type="parTrans" cxnId="{EF9FD326-C2C4-4BCD-B6E0-1FF0B4A0090D}">
      <dgm:prSet/>
      <dgm:spPr/>
      <dgm:t>
        <a:bodyPr/>
        <a:lstStyle/>
        <a:p>
          <a:endParaRPr lang="en-US"/>
        </a:p>
      </dgm:t>
    </dgm:pt>
    <dgm:pt modelId="{134C02A0-5A64-4926-A143-6191500F48A1}" type="sibTrans" cxnId="{EF9FD326-C2C4-4BCD-B6E0-1FF0B4A0090D}">
      <dgm:prSet/>
      <dgm:spPr/>
      <dgm:t>
        <a:bodyPr/>
        <a:lstStyle/>
        <a:p>
          <a:endParaRPr lang="en-US"/>
        </a:p>
      </dgm:t>
    </dgm:pt>
    <dgm:pt modelId="{93C099EB-D41D-4085-BF1C-81634067F7EB}">
      <dgm:prSet phldrT="[Text]" custT="1"/>
      <dgm:spPr/>
      <dgm:t>
        <a:bodyPr/>
        <a:lstStyle/>
        <a:p>
          <a:r>
            <a:rPr lang="en-US" sz="1800" dirty="0"/>
            <a:t>Health Risk Assessment</a:t>
          </a:r>
        </a:p>
      </dgm:t>
    </dgm:pt>
    <dgm:pt modelId="{AB02866C-B38F-4863-9827-03A81F4021FA}" type="parTrans" cxnId="{67B3D01F-9BDF-446D-96FE-3CC60A3172E0}">
      <dgm:prSet/>
      <dgm:spPr/>
      <dgm:t>
        <a:bodyPr/>
        <a:lstStyle/>
        <a:p>
          <a:endParaRPr lang="en-US"/>
        </a:p>
      </dgm:t>
    </dgm:pt>
    <dgm:pt modelId="{E34C1EDE-31CC-47CD-86BD-4C63121D218F}" type="sibTrans" cxnId="{67B3D01F-9BDF-446D-96FE-3CC60A3172E0}">
      <dgm:prSet/>
      <dgm:spPr/>
      <dgm:t>
        <a:bodyPr/>
        <a:lstStyle/>
        <a:p>
          <a:endParaRPr lang="en-US"/>
        </a:p>
      </dgm:t>
    </dgm:pt>
    <dgm:pt modelId="{A22F085C-EC5F-44F1-A942-F2342D58A0E0}">
      <dgm:prSet phldrT="[Text]" custT="1"/>
      <dgm:spPr/>
      <dgm:t>
        <a:bodyPr/>
        <a:lstStyle/>
        <a:p>
          <a:r>
            <a:rPr lang="en-US" sz="1800" dirty="0"/>
            <a:t>Care Team  meeting</a:t>
          </a:r>
        </a:p>
      </dgm:t>
    </dgm:pt>
    <dgm:pt modelId="{361A0F97-6E6E-4C61-B700-57B967D04C14}" type="parTrans" cxnId="{684AA1F8-1DCD-4204-9EAE-B59A28536A32}">
      <dgm:prSet/>
      <dgm:spPr/>
      <dgm:t>
        <a:bodyPr/>
        <a:lstStyle/>
        <a:p>
          <a:endParaRPr lang="en-US"/>
        </a:p>
      </dgm:t>
    </dgm:pt>
    <dgm:pt modelId="{716CBB15-5869-4D38-966F-E5E28D4F21CA}" type="sibTrans" cxnId="{684AA1F8-1DCD-4204-9EAE-B59A28536A32}">
      <dgm:prSet/>
      <dgm:spPr/>
      <dgm:t>
        <a:bodyPr/>
        <a:lstStyle/>
        <a:p>
          <a:endParaRPr lang="en-US"/>
        </a:p>
      </dgm:t>
    </dgm:pt>
    <dgm:pt modelId="{5A588362-2D16-4EF8-887E-65ED6A9CA987}">
      <dgm:prSet phldrT="[Text]" custT="1"/>
      <dgm:spPr/>
      <dgm:t>
        <a:bodyPr/>
        <a:lstStyle/>
        <a:p>
          <a:r>
            <a:rPr lang="en-US" sz="1800" dirty="0"/>
            <a:t>Create Care Plan</a:t>
          </a:r>
        </a:p>
      </dgm:t>
    </dgm:pt>
    <dgm:pt modelId="{42ABC833-334E-4DE3-B856-1EAE04E30456}" type="parTrans" cxnId="{A45986C5-E3D7-4641-B3F0-B2016CEF7608}">
      <dgm:prSet/>
      <dgm:spPr/>
      <dgm:t>
        <a:bodyPr/>
        <a:lstStyle/>
        <a:p>
          <a:endParaRPr lang="en-US"/>
        </a:p>
      </dgm:t>
    </dgm:pt>
    <dgm:pt modelId="{512B0ABE-295B-4AEE-9B7F-28276E224F09}" type="sibTrans" cxnId="{A45986C5-E3D7-4641-B3F0-B2016CEF7608}">
      <dgm:prSet/>
      <dgm:spPr/>
      <dgm:t>
        <a:bodyPr/>
        <a:lstStyle/>
        <a:p>
          <a:endParaRPr lang="en-US"/>
        </a:p>
      </dgm:t>
    </dgm:pt>
    <dgm:pt modelId="{62EEEE7D-48C1-4DCA-989E-4163B5DA981F}">
      <dgm:prSet phldrT="[Text]" custT="1"/>
      <dgm:spPr/>
      <dgm:t>
        <a:bodyPr/>
        <a:lstStyle/>
        <a:p>
          <a:r>
            <a:rPr lang="en-US" sz="1800" dirty="0"/>
            <a:t>Ongoing    Member   Follow-up</a:t>
          </a:r>
        </a:p>
      </dgm:t>
    </dgm:pt>
    <dgm:pt modelId="{14A4B675-3B7C-4F23-9707-BF5639F8CAFD}" type="parTrans" cxnId="{0ABE92C3-5D5C-47CC-BEE5-866D63C351D5}">
      <dgm:prSet/>
      <dgm:spPr/>
      <dgm:t>
        <a:bodyPr/>
        <a:lstStyle/>
        <a:p>
          <a:endParaRPr lang="en-US"/>
        </a:p>
      </dgm:t>
    </dgm:pt>
    <dgm:pt modelId="{AA4F18A5-059A-4F25-92B4-A3EEC00496D5}" type="sibTrans" cxnId="{0ABE92C3-5D5C-47CC-BEE5-866D63C351D5}">
      <dgm:prSet/>
      <dgm:spPr/>
      <dgm:t>
        <a:bodyPr/>
        <a:lstStyle/>
        <a:p>
          <a:endParaRPr lang="en-US"/>
        </a:p>
      </dgm:t>
    </dgm:pt>
    <dgm:pt modelId="{67B1AA12-8FEC-4A70-A037-C5664649F7F8}">
      <dgm:prSet phldrT="[Text]" custT="1"/>
      <dgm:spPr/>
      <dgm:t>
        <a:bodyPr/>
        <a:lstStyle/>
        <a:p>
          <a:r>
            <a:rPr lang="en-US" sz="1800" dirty="0"/>
            <a:t>Update    Care Plan</a:t>
          </a:r>
        </a:p>
      </dgm:t>
    </dgm:pt>
    <dgm:pt modelId="{4ADB7CBC-0CBD-4553-9D6E-0C2AEB6A0171}" type="parTrans" cxnId="{67C057E8-CC6B-49FD-817B-8D7B8A2CE4FA}">
      <dgm:prSet/>
      <dgm:spPr/>
      <dgm:t>
        <a:bodyPr/>
        <a:lstStyle/>
        <a:p>
          <a:endParaRPr lang="en-US"/>
        </a:p>
      </dgm:t>
    </dgm:pt>
    <dgm:pt modelId="{FAE32211-8A58-4AA7-BD67-4E30C3B97EC5}" type="sibTrans" cxnId="{67C057E8-CC6B-49FD-817B-8D7B8A2CE4FA}">
      <dgm:prSet/>
      <dgm:spPr/>
      <dgm:t>
        <a:bodyPr/>
        <a:lstStyle/>
        <a:p>
          <a:endParaRPr lang="en-US"/>
        </a:p>
      </dgm:t>
    </dgm:pt>
    <dgm:pt modelId="{13410FA9-AB5F-40E4-8A66-D1FFADB54B82}" type="pres">
      <dgm:prSet presAssocID="{F159859F-5FE2-4F2D-85B0-49F02D2D3EB2}" presName="compositeShape" presStyleCnt="0">
        <dgm:presLayoutVars>
          <dgm:chMax val="7"/>
          <dgm:dir/>
          <dgm:resizeHandles val="exact"/>
        </dgm:presLayoutVars>
      </dgm:prSet>
      <dgm:spPr/>
    </dgm:pt>
    <dgm:pt modelId="{5881BD4A-CDBF-4BA3-8EC8-8897FA3FDC28}" type="pres">
      <dgm:prSet presAssocID="{F159859F-5FE2-4F2D-85B0-49F02D2D3EB2}" presName="wedge1" presStyleLbl="node1" presStyleIdx="0" presStyleCnt="7" custScaleX="110513" custScaleY="110513"/>
      <dgm:spPr/>
    </dgm:pt>
    <dgm:pt modelId="{DBF93E9F-908D-4D69-9691-F8EA58E61642}" type="pres">
      <dgm:prSet presAssocID="{F159859F-5FE2-4F2D-85B0-49F02D2D3EB2}" presName="dummy1a" presStyleCnt="0"/>
      <dgm:spPr/>
    </dgm:pt>
    <dgm:pt modelId="{8750C69D-B9B8-48F8-9884-E886210B068E}" type="pres">
      <dgm:prSet presAssocID="{F159859F-5FE2-4F2D-85B0-49F02D2D3EB2}" presName="dummy1b" presStyleCnt="0"/>
      <dgm:spPr/>
    </dgm:pt>
    <dgm:pt modelId="{80D73980-5DF3-4B47-A04D-AC8FD5451E3F}" type="pres">
      <dgm:prSet presAssocID="{F159859F-5FE2-4F2D-85B0-49F02D2D3EB2}" presName="wedge1Tx" presStyleLbl="node1" presStyleIdx="0" presStyleCnt="7">
        <dgm:presLayoutVars>
          <dgm:chMax val="0"/>
          <dgm:chPref val="0"/>
          <dgm:bulletEnabled val="1"/>
        </dgm:presLayoutVars>
      </dgm:prSet>
      <dgm:spPr/>
    </dgm:pt>
    <dgm:pt modelId="{9B461A28-B233-422C-B56C-7A8938425614}" type="pres">
      <dgm:prSet presAssocID="{F159859F-5FE2-4F2D-85B0-49F02D2D3EB2}" presName="wedge2" presStyleLbl="node1" presStyleIdx="1" presStyleCnt="7" custScaleX="110513" custScaleY="110513"/>
      <dgm:spPr/>
    </dgm:pt>
    <dgm:pt modelId="{C9F8A786-354B-4B23-BDC7-9A0302F1ED75}" type="pres">
      <dgm:prSet presAssocID="{F159859F-5FE2-4F2D-85B0-49F02D2D3EB2}" presName="dummy2a" presStyleCnt="0"/>
      <dgm:spPr/>
    </dgm:pt>
    <dgm:pt modelId="{391E07F6-D139-46CB-834B-D21129D06559}" type="pres">
      <dgm:prSet presAssocID="{F159859F-5FE2-4F2D-85B0-49F02D2D3EB2}" presName="dummy2b" presStyleCnt="0"/>
      <dgm:spPr/>
    </dgm:pt>
    <dgm:pt modelId="{4ACFE428-FBBE-4EE3-90B9-75EA2EE17433}" type="pres">
      <dgm:prSet presAssocID="{F159859F-5FE2-4F2D-85B0-49F02D2D3EB2}" presName="wedge2Tx" presStyleLbl="node1" presStyleIdx="1" presStyleCnt="7">
        <dgm:presLayoutVars>
          <dgm:chMax val="0"/>
          <dgm:chPref val="0"/>
          <dgm:bulletEnabled val="1"/>
        </dgm:presLayoutVars>
      </dgm:prSet>
      <dgm:spPr/>
    </dgm:pt>
    <dgm:pt modelId="{06052D0B-3806-44A8-868A-3BD59B5AD91C}" type="pres">
      <dgm:prSet presAssocID="{F159859F-5FE2-4F2D-85B0-49F02D2D3EB2}" presName="wedge3" presStyleLbl="node1" presStyleIdx="2" presStyleCnt="7" custScaleX="110513" custScaleY="110513"/>
      <dgm:spPr/>
    </dgm:pt>
    <dgm:pt modelId="{81B96619-9D34-4EBA-A1DB-D78934C69711}" type="pres">
      <dgm:prSet presAssocID="{F159859F-5FE2-4F2D-85B0-49F02D2D3EB2}" presName="dummy3a" presStyleCnt="0"/>
      <dgm:spPr/>
    </dgm:pt>
    <dgm:pt modelId="{9C82ECC3-CB8C-49A8-9A13-EBBE2E54219E}" type="pres">
      <dgm:prSet presAssocID="{F159859F-5FE2-4F2D-85B0-49F02D2D3EB2}" presName="dummy3b" presStyleCnt="0"/>
      <dgm:spPr/>
    </dgm:pt>
    <dgm:pt modelId="{BDEAB367-8CAE-4FE0-81B1-7BEA6B257766}" type="pres">
      <dgm:prSet presAssocID="{F159859F-5FE2-4F2D-85B0-49F02D2D3EB2}" presName="wedge3Tx" presStyleLbl="node1" presStyleIdx="2" presStyleCnt="7">
        <dgm:presLayoutVars>
          <dgm:chMax val="0"/>
          <dgm:chPref val="0"/>
          <dgm:bulletEnabled val="1"/>
        </dgm:presLayoutVars>
      </dgm:prSet>
      <dgm:spPr/>
    </dgm:pt>
    <dgm:pt modelId="{4ED188D9-2F5D-4CCE-9833-3D5BB6AB4BA9}" type="pres">
      <dgm:prSet presAssocID="{F159859F-5FE2-4F2D-85B0-49F02D2D3EB2}" presName="wedge4" presStyleLbl="node1" presStyleIdx="3" presStyleCnt="7" custScaleX="110513" custScaleY="110513"/>
      <dgm:spPr/>
    </dgm:pt>
    <dgm:pt modelId="{CA56CA79-A1FA-424B-BBB2-AAB703A985CB}" type="pres">
      <dgm:prSet presAssocID="{F159859F-5FE2-4F2D-85B0-49F02D2D3EB2}" presName="dummy4a" presStyleCnt="0"/>
      <dgm:spPr/>
    </dgm:pt>
    <dgm:pt modelId="{D4C1C247-A5E0-447D-81BD-ABC5800EA7BF}" type="pres">
      <dgm:prSet presAssocID="{F159859F-5FE2-4F2D-85B0-49F02D2D3EB2}" presName="dummy4b" presStyleCnt="0"/>
      <dgm:spPr/>
    </dgm:pt>
    <dgm:pt modelId="{97C1F3EA-0EAD-4002-A333-B27E9FC821D9}" type="pres">
      <dgm:prSet presAssocID="{F159859F-5FE2-4F2D-85B0-49F02D2D3EB2}" presName="wedge4Tx" presStyleLbl="node1" presStyleIdx="3" presStyleCnt="7">
        <dgm:presLayoutVars>
          <dgm:chMax val="0"/>
          <dgm:chPref val="0"/>
          <dgm:bulletEnabled val="1"/>
        </dgm:presLayoutVars>
      </dgm:prSet>
      <dgm:spPr/>
    </dgm:pt>
    <dgm:pt modelId="{3783942C-7E12-4B4D-B59F-34EA5BFAE86B}" type="pres">
      <dgm:prSet presAssocID="{F159859F-5FE2-4F2D-85B0-49F02D2D3EB2}" presName="wedge5" presStyleLbl="node1" presStyleIdx="4" presStyleCnt="7" custScaleX="110513" custScaleY="110513"/>
      <dgm:spPr/>
    </dgm:pt>
    <dgm:pt modelId="{02F97639-D32B-480D-B94B-9F3343793EAD}" type="pres">
      <dgm:prSet presAssocID="{F159859F-5FE2-4F2D-85B0-49F02D2D3EB2}" presName="dummy5a" presStyleCnt="0"/>
      <dgm:spPr/>
    </dgm:pt>
    <dgm:pt modelId="{869F855B-CEBD-4109-B6C8-E59CEEF96275}" type="pres">
      <dgm:prSet presAssocID="{F159859F-5FE2-4F2D-85B0-49F02D2D3EB2}" presName="dummy5b" presStyleCnt="0"/>
      <dgm:spPr/>
    </dgm:pt>
    <dgm:pt modelId="{9207A5E4-2844-4A93-BF43-3E90175E4376}" type="pres">
      <dgm:prSet presAssocID="{F159859F-5FE2-4F2D-85B0-49F02D2D3EB2}" presName="wedge5Tx" presStyleLbl="node1" presStyleIdx="4" presStyleCnt="7">
        <dgm:presLayoutVars>
          <dgm:chMax val="0"/>
          <dgm:chPref val="0"/>
          <dgm:bulletEnabled val="1"/>
        </dgm:presLayoutVars>
      </dgm:prSet>
      <dgm:spPr/>
    </dgm:pt>
    <dgm:pt modelId="{AB016BD3-190B-422E-BE94-CA46523DD7B6}" type="pres">
      <dgm:prSet presAssocID="{F159859F-5FE2-4F2D-85B0-49F02D2D3EB2}" presName="wedge6" presStyleLbl="node1" presStyleIdx="5" presStyleCnt="7" custScaleX="110513" custScaleY="110513"/>
      <dgm:spPr/>
    </dgm:pt>
    <dgm:pt modelId="{363CAD1C-EF81-4D42-B999-FABD13983A24}" type="pres">
      <dgm:prSet presAssocID="{F159859F-5FE2-4F2D-85B0-49F02D2D3EB2}" presName="dummy6a" presStyleCnt="0"/>
      <dgm:spPr/>
    </dgm:pt>
    <dgm:pt modelId="{4C6C9E48-FEE1-4552-981B-712E251B5BEA}" type="pres">
      <dgm:prSet presAssocID="{F159859F-5FE2-4F2D-85B0-49F02D2D3EB2}" presName="dummy6b" presStyleCnt="0"/>
      <dgm:spPr/>
    </dgm:pt>
    <dgm:pt modelId="{F67E76C0-3A22-4D09-89D0-4ACE4EB0A2C4}" type="pres">
      <dgm:prSet presAssocID="{F159859F-5FE2-4F2D-85B0-49F02D2D3EB2}" presName="wedge6Tx" presStyleLbl="node1" presStyleIdx="5" presStyleCnt="7">
        <dgm:presLayoutVars>
          <dgm:chMax val="0"/>
          <dgm:chPref val="0"/>
          <dgm:bulletEnabled val="1"/>
        </dgm:presLayoutVars>
      </dgm:prSet>
      <dgm:spPr/>
    </dgm:pt>
    <dgm:pt modelId="{FD1800A5-1D44-4E35-A651-C7695B3A303F}" type="pres">
      <dgm:prSet presAssocID="{F159859F-5FE2-4F2D-85B0-49F02D2D3EB2}" presName="wedge7" presStyleLbl="node1" presStyleIdx="6" presStyleCnt="7" custScaleX="110513" custScaleY="110513"/>
      <dgm:spPr/>
    </dgm:pt>
    <dgm:pt modelId="{1C5C3FD5-43C7-4042-8C6B-6E8CA828E6EE}" type="pres">
      <dgm:prSet presAssocID="{F159859F-5FE2-4F2D-85B0-49F02D2D3EB2}" presName="dummy7a" presStyleCnt="0"/>
      <dgm:spPr/>
    </dgm:pt>
    <dgm:pt modelId="{D26FF3EB-979E-465A-B7BD-9C1A580C0453}" type="pres">
      <dgm:prSet presAssocID="{F159859F-5FE2-4F2D-85B0-49F02D2D3EB2}" presName="dummy7b" presStyleCnt="0"/>
      <dgm:spPr/>
    </dgm:pt>
    <dgm:pt modelId="{838EB5A1-BEA5-4822-B697-D6041952248F}" type="pres">
      <dgm:prSet presAssocID="{F159859F-5FE2-4F2D-85B0-49F02D2D3EB2}" presName="wedge7Tx" presStyleLbl="node1" presStyleIdx="6" presStyleCnt="7">
        <dgm:presLayoutVars>
          <dgm:chMax val="0"/>
          <dgm:chPref val="0"/>
          <dgm:bulletEnabled val="1"/>
        </dgm:presLayoutVars>
      </dgm:prSet>
      <dgm:spPr/>
    </dgm:pt>
    <dgm:pt modelId="{E8BA5888-15AF-40A3-866F-A3B2697C277F}" type="pres">
      <dgm:prSet presAssocID="{2A4419AA-C05C-4226-94C7-55A716CE91B5}" presName="arrowWedge1" presStyleLbl="fgSibTrans2D1" presStyleIdx="0" presStyleCnt="7"/>
      <dgm:spPr/>
    </dgm:pt>
    <dgm:pt modelId="{047CA029-FD5E-4E77-AE52-B991868121BA}" type="pres">
      <dgm:prSet presAssocID="{134C02A0-5A64-4926-A143-6191500F48A1}" presName="arrowWedge2" presStyleLbl="fgSibTrans2D1" presStyleIdx="1" presStyleCnt="7"/>
      <dgm:spPr/>
    </dgm:pt>
    <dgm:pt modelId="{A7AAAEAB-1E09-4578-9E3E-512DDD0C3BF7}" type="pres">
      <dgm:prSet presAssocID="{E34C1EDE-31CC-47CD-86BD-4C63121D218F}" presName="arrowWedge3" presStyleLbl="fgSibTrans2D1" presStyleIdx="2" presStyleCnt="7"/>
      <dgm:spPr/>
    </dgm:pt>
    <dgm:pt modelId="{C747DE59-1A84-4AB4-AE3F-A32B8D368861}" type="pres">
      <dgm:prSet presAssocID="{716CBB15-5869-4D38-966F-E5E28D4F21CA}" presName="arrowWedge4" presStyleLbl="fgSibTrans2D1" presStyleIdx="3" presStyleCnt="7"/>
      <dgm:spPr/>
    </dgm:pt>
    <dgm:pt modelId="{B4BAD780-9D0C-406B-A7C6-C73FBFBF8D2F}" type="pres">
      <dgm:prSet presAssocID="{512B0ABE-295B-4AEE-9B7F-28276E224F09}" presName="arrowWedge5" presStyleLbl="fgSibTrans2D1" presStyleIdx="4" presStyleCnt="7"/>
      <dgm:spPr/>
    </dgm:pt>
    <dgm:pt modelId="{81A94D12-BAA3-4153-BA99-5F54F852FE5D}" type="pres">
      <dgm:prSet presAssocID="{AA4F18A5-059A-4F25-92B4-A3EEC00496D5}" presName="arrowWedge6" presStyleLbl="fgSibTrans2D1" presStyleIdx="5" presStyleCnt="7"/>
      <dgm:spPr/>
    </dgm:pt>
    <dgm:pt modelId="{09DBA2D1-A073-44C7-9CC7-C5C89689E966}" type="pres">
      <dgm:prSet presAssocID="{FAE32211-8A58-4AA7-BD67-4E30C3B97EC5}" presName="arrowWedge7" presStyleLbl="fgSibTrans2D1" presStyleIdx="6" presStyleCnt="7"/>
      <dgm:spPr/>
    </dgm:pt>
  </dgm:ptLst>
  <dgm:cxnLst>
    <dgm:cxn modelId="{67B3D01F-9BDF-446D-96FE-3CC60A3172E0}" srcId="{F159859F-5FE2-4F2D-85B0-49F02D2D3EB2}" destId="{93C099EB-D41D-4085-BF1C-81634067F7EB}" srcOrd="2" destOrd="0" parTransId="{AB02866C-B38F-4863-9827-03A81F4021FA}" sibTransId="{E34C1EDE-31CC-47CD-86BD-4C63121D218F}"/>
    <dgm:cxn modelId="{603D8423-1F07-40F1-B588-71FEE2F3B416}" type="presOf" srcId="{5A588362-2D16-4EF8-887E-65ED6A9CA987}" destId="{9207A5E4-2844-4A93-BF43-3E90175E4376}" srcOrd="1" destOrd="0" presId="urn:microsoft.com/office/officeart/2005/8/layout/cycle8"/>
    <dgm:cxn modelId="{EF9FD326-C2C4-4BCD-B6E0-1FF0B4A0090D}" srcId="{F159859F-5FE2-4F2D-85B0-49F02D2D3EB2}" destId="{F73C9933-DD10-49F9-AB75-72A4F57E11CF}" srcOrd="1" destOrd="0" parTransId="{258CDAA5-10DB-4D9E-98DB-C592C497E4D9}" sibTransId="{134C02A0-5A64-4926-A143-6191500F48A1}"/>
    <dgm:cxn modelId="{3B1B4C49-0A51-422D-A637-7CB8A8C0EA1B}" type="presOf" srcId="{B9F18175-154E-4167-862C-433336A56DE2}" destId="{5881BD4A-CDBF-4BA3-8EC8-8897FA3FDC28}" srcOrd="0" destOrd="0" presId="urn:microsoft.com/office/officeart/2005/8/layout/cycle8"/>
    <dgm:cxn modelId="{BB4DEE72-4788-4050-BBB1-EE891A8F9B91}" type="presOf" srcId="{5A588362-2D16-4EF8-887E-65ED6A9CA987}" destId="{3783942C-7E12-4B4D-B59F-34EA5BFAE86B}" srcOrd="0" destOrd="0" presId="urn:microsoft.com/office/officeart/2005/8/layout/cycle8"/>
    <dgm:cxn modelId="{A4CE6554-3FDD-4AF3-B71F-26EB760EE4D7}" type="presOf" srcId="{62EEEE7D-48C1-4DCA-989E-4163B5DA981F}" destId="{F67E76C0-3A22-4D09-89D0-4ACE4EB0A2C4}" srcOrd="1" destOrd="0" presId="urn:microsoft.com/office/officeart/2005/8/layout/cycle8"/>
    <dgm:cxn modelId="{A9567874-548F-4A2D-BDD0-DC70C6F927B7}" type="presOf" srcId="{67B1AA12-8FEC-4A70-A037-C5664649F7F8}" destId="{FD1800A5-1D44-4E35-A651-C7695B3A303F}" srcOrd="0" destOrd="0" presId="urn:microsoft.com/office/officeart/2005/8/layout/cycle8"/>
    <dgm:cxn modelId="{8DFF8E83-3F1D-41CC-9AA3-03DAE0DFB390}" type="presOf" srcId="{93C099EB-D41D-4085-BF1C-81634067F7EB}" destId="{BDEAB367-8CAE-4FE0-81B1-7BEA6B257766}" srcOrd="1" destOrd="0" presId="urn:microsoft.com/office/officeart/2005/8/layout/cycle8"/>
    <dgm:cxn modelId="{B231288C-4A16-414D-9AB2-6A10CD457458}" type="presOf" srcId="{B9F18175-154E-4167-862C-433336A56DE2}" destId="{80D73980-5DF3-4B47-A04D-AC8FD5451E3F}" srcOrd="1" destOrd="0" presId="urn:microsoft.com/office/officeart/2005/8/layout/cycle8"/>
    <dgm:cxn modelId="{F95EDE91-BE24-43D7-B164-284C783BC85E}" type="presOf" srcId="{F73C9933-DD10-49F9-AB75-72A4F57E11CF}" destId="{4ACFE428-FBBE-4EE3-90B9-75EA2EE17433}" srcOrd="1" destOrd="0" presId="urn:microsoft.com/office/officeart/2005/8/layout/cycle8"/>
    <dgm:cxn modelId="{1E33419C-5531-4F7F-8AFB-30AD753B77BB}" type="presOf" srcId="{F159859F-5FE2-4F2D-85B0-49F02D2D3EB2}" destId="{13410FA9-AB5F-40E4-8A66-D1FFADB54B82}" srcOrd="0" destOrd="0" presId="urn:microsoft.com/office/officeart/2005/8/layout/cycle8"/>
    <dgm:cxn modelId="{5EB6E3B1-E003-453C-8F55-29EC59156B09}" type="presOf" srcId="{93C099EB-D41D-4085-BF1C-81634067F7EB}" destId="{06052D0B-3806-44A8-868A-3BD59B5AD91C}" srcOrd="0" destOrd="0" presId="urn:microsoft.com/office/officeart/2005/8/layout/cycle8"/>
    <dgm:cxn modelId="{B442B5B5-CFD7-44B0-8221-9F392AE6DD8B}" type="presOf" srcId="{67B1AA12-8FEC-4A70-A037-C5664649F7F8}" destId="{838EB5A1-BEA5-4822-B697-D6041952248F}" srcOrd="1" destOrd="0" presId="urn:microsoft.com/office/officeart/2005/8/layout/cycle8"/>
    <dgm:cxn modelId="{457A2EBD-5EFD-4A78-9DDD-9B631D39876F}" type="presOf" srcId="{F73C9933-DD10-49F9-AB75-72A4F57E11CF}" destId="{9B461A28-B233-422C-B56C-7A8938425614}" srcOrd="0" destOrd="0" presId="urn:microsoft.com/office/officeart/2005/8/layout/cycle8"/>
    <dgm:cxn modelId="{519A96BF-0C82-4E8A-B2EB-B97F3653F8C1}" srcId="{F159859F-5FE2-4F2D-85B0-49F02D2D3EB2}" destId="{B9F18175-154E-4167-862C-433336A56DE2}" srcOrd="0" destOrd="0" parTransId="{85C9CB02-A919-4CF1-A8A5-01ECBF23F4BB}" sibTransId="{2A4419AA-C05C-4226-94C7-55A716CE91B5}"/>
    <dgm:cxn modelId="{0ABE92C3-5D5C-47CC-BEE5-866D63C351D5}" srcId="{F159859F-5FE2-4F2D-85B0-49F02D2D3EB2}" destId="{62EEEE7D-48C1-4DCA-989E-4163B5DA981F}" srcOrd="5" destOrd="0" parTransId="{14A4B675-3B7C-4F23-9707-BF5639F8CAFD}" sibTransId="{AA4F18A5-059A-4F25-92B4-A3EEC00496D5}"/>
    <dgm:cxn modelId="{A45986C5-E3D7-4641-B3F0-B2016CEF7608}" srcId="{F159859F-5FE2-4F2D-85B0-49F02D2D3EB2}" destId="{5A588362-2D16-4EF8-887E-65ED6A9CA987}" srcOrd="4" destOrd="0" parTransId="{42ABC833-334E-4DE3-B856-1EAE04E30456}" sibTransId="{512B0ABE-295B-4AEE-9B7F-28276E224F09}"/>
    <dgm:cxn modelId="{BB62C5D0-DE2C-41C7-B71D-1B6742E1AD50}" type="presOf" srcId="{62EEEE7D-48C1-4DCA-989E-4163B5DA981F}" destId="{AB016BD3-190B-422E-BE94-CA46523DD7B6}" srcOrd="0" destOrd="0" presId="urn:microsoft.com/office/officeart/2005/8/layout/cycle8"/>
    <dgm:cxn modelId="{5AEF1AD4-53A8-4512-8A45-4C860600C748}" type="presOf" srcId="{A22F085C-EC5F-44F1-A942-F2342D58A0E0}" destId="{97C1F3EA-0EAD-4002-A333-B27E9FC821D9}" srcOrd="1" destOrd="0" presId="urn:microsoft.com/office/officeart/2005/8/layout/cycle8"/>
    <dgm:cxn modelId="{05F48DD7-42BD-480B-B4E4-B3FD299B3186}" type="presOf" srcId="{A22F085C-EC5F-44F1-A942-F2342D58A0E0}" destId="{4ED188D9-2F5D-4CCE-9833-3D5BB6AB4BA9}" srcOrd="0" destOrd="0" presId="urn:microsoft.com/office/officeart/2005/8/layout/cycle8"/>
    <dgm:cxn modelId="{67C057E8-CC6B-49FD-817B-8D7B8A2CE4FA}" srcId="{F159859F-5FE2-4F2D-85B0-49F02D2D3EB2}" destId="{67B1AA12-8FEC-4A70-A037-C5664649F7F8}" srcOrd="6" destOrd="0" parTransId="{4ADB7CBC-0CBD-4553-9D6E-0C2AEB6A0171}" sibTransId="{FAE32211-8A58-4AA7-BD67-4E30C3B97EC5}"/>
    <dgm:cxn modelId="{684AA1F8-1DCD-4204-9EAE-B59A28536A32}" srcId="{F159859F-5FE2-4F2D-85B0-49F02D2D3EB2}" destId="{A22F085C-EC5F-44F1-A942-F2342D58A0E0}" srcOrd="3" destOrd="0" parTransId="{361A0F97-6E6E-4C61-B700-57B967D04C14}" sibTransId="{716CBB15-5869-4D38-966F-E5E28D4F21CA}"/>
    <dgm:cxn modelId="{83E31BEF-7A4E-481E-8EB8-3EDFD7A0D3F4}" type="presParOf" srcId="{13410FA9-AB5F-40E4-8A66-D1FFADB54B82}" destId="{5881BD4A-CDBF-4BA3-8EC8-8897FA3FDC28}" srcOrd="0" destOrd="0" presId="urn:microsoft.com/office/officeart/2005/8/layout/cycle8"/>
    <dgm:cxn modelId="{F9A385FC-08A4-401A-9A77-49E2E3203453}" type="presParOf" srcId="{13410FA9-AB5F-40E4-8A66-D1FFADB54B82}" destId="{DBF93E9F-908D-4D69-9691-F8EA58E61642}" srcOrd="1" destOrd="0" presId="urn:microsoft.com/office/officeart/2005/8/layout/cycle8"/>
    <dgm:cxn modelId="{4F08F34D-27CF-4990-96C9-537D9F3725E7}" type="presParOf" srcId="{13410FA9-AB5F-40E4-8A66-D1FFADB54B82}" destId="{8750C69D-B9B8-48F8-9884-E886210B068E}" srcOrd="2" destOrd="0" presId="urn:microsoft.com/office/officeart/2005/8/layout/cycle8"/>
    <dgm:cxn modelId="{6C5CC8CE-DD0C-4EEE-8ECF-8F9BCB2884ED}" type="presParOf" srcId="{13410FA9-AB5F-40E4-8A66-D1FFADB54B82}" destId="{80D73980-5DF3-4B47-A04D-AC8FD5451E3F}" srcOrd="3" destOrd="0" presId="urn:microsoft.com/office/officeart/2005/8/layout/cycle8"/>
    <dgm:cxn modelId="{8B134A6F-737C-40E2-A61D-67F9E35E8820}" type="presParOf" srcId="{13410FA9-AB5F-40E4-8A66-D1FFADB54B82}" destId="{9B461A28-B233-422C-B56C-7A8938425614}" srcOrd="4" destOrd="0" presId="urn:microsoft.com/office/officeart/2005/8/layout/cycle8"/>
    <dgm:cxn modelId="{E967BF4C-48DD-4A8E-BD1B-48FB3796D428}" type="presParOf" srcId="{13410FA9-AB5F-40E4-8A66-D1FFADB54B82}" destId="{C9F8A786-354B-4B23-BDC7-9A0302F1ED75}" srcOrd="5" destOrd="0" presId="urn:microsoft.com/office/officeart/2005/8/layout/cycle8"/>
    <dgm:cxn modelId="{4388E6F6-E86B-4E47-B604-1DC574B0129B}" type="presParOf" srcId="{13410FA9-AB5F-40E4-8A66-D1FFADB54B82}" destId="{391E07F6-D139-46CB-834B-D21129D06559}" srcOrd="6" destOrd="0" presId="urn:microsoft.com/office/officeart/2005/8/layout/cycle8"/>
    <dgm:cxn modelId="{F3D095B7-B500-4F07-BE66-4A7A1634806B}" type="presParOf" srcId="{13410FA9-AB5F-40E4-8A66-D1FFADB54B82}" destId="{4ACFE428-FBBE-4EE3-90B9-75EA2EE17433}" srcOrd="7" destOrd="0" presId="urn:microsoft.com/office/officeart/2005/8/layout/cycle8"/>
    <dgm:cxn modelId="{D52C27BA-549D-42DF-B0AA-E532021C938D}" type="presParOf" srcId="{13410FA9-AB5F-40E4-8A66-D1FFADB54B82}" destId="{06052D0B-3806-44A8-868A-3BD59B5AD91C}" srcOrd="8" destOrd="0" presId="urn:microsoft.com/office/officeart/2005/8/layout/cycle8"/>
    <dgm:cxn modelId="{FCC5D4CB-59DF-4C37-9732-6896961C3F28}" type="presParOf" srcId="{13410FA9-AB5F-40E4-8A66-D1FFADB54B82}" destId="{81B96619-9D34-4EBA-A1DB-D78934C69711}" srcOrd="9" destOrd="0" presId="urn:microsoft.com/office/officeart/2005/8/layout/cycle8"/>
    <dgm:cxn modelId="{FE8C4C69-64AF-42B4-B06F-3D55FAFBD790}" type="presParOf" srcId="{13410FA9-AB5F-40E4-8A66-D1FFADB54B82}" destId="{9C82ECC3-CB8C-49A8-9A13-EBBE2E54219E}" srcOrd="10" destOrd="0" presId="urn:microsoft.com/office/officeart/2005/8/layout/cycle8"/>
    <dgm:cxn modelId="{8673270C-F1A7-4B55-86A3-E67D7C073F90}" type="presParOf" srcId="{13410FA9-AB5F-40E4-8A66-D1FFADB54B82}" destId="{BDEAB367-8CAE-4FE0-81B1-7BEA6B257766}" srcOrd="11" destOrd="0" presId="urn:microsoft.com/office/officeart/2005/8/layout/cycle8"/>
    <dgm:cxn modelId="{AC1B6233-F58D-4DAA-A507-1668433229C5}" type="presParOf" srcId="{13410FA9-AB5F-40E4-8A66-D1FFADB54B82}" destId="{4ED188D9-2F5D-4CCE-9833-3D5BB6AB4BA9}" srcOrd="12" destOrd="0" presId="urn:microsoft.com/office/officeart/2005/8/layout/cycle8"/>
    <dgm:cxn modelId="{50CD6FFB-2EC9-4DC2-89A3-DABAADB67D85}" type="presParOf" srcId="{13410FA9-AB5F-40E4-8A66-D1FFADB54B82}" destId="{CA56CA79-A1FA-424B-BBB2-AAB703A985CB}" srcOrd="13" destOrd="0" presId="urn:microsoft.com/office/officeart/2005/8/layout/cycle8"/>
    <dgm:cxn modelId="{82602C13-119F-4832-96A7-CAE73D9921BB}" type="presParOf" srcId="{13410FA9-AB5F-40E4-8A66-D1FFADB54B82}" destId="{D4C1C247-A5E0-447D-81BD-ABC5800EA7BF}" srcOrd="14" destOrd="0" presId="urn:microsoft.com/office/officeart/2005/8/layout/cycle8"/>
    <dgm:cxn modelId="{2B94EC0C-DBB1-42B0-97E5-6283BEB2E07C}" type="presParOf" srcId="{13410FA9-AB5F-40E4-8A66-D1FFADB54B82}" destId="{97C1F3EA-0EAD-4002-A333-B27E9FC821D9}" srcOrd="15" destOrd="0" presId="urn:microsoft.com/office/officeart/2005/8/layout/cycle8"/>
    <dgm:cxn modelId="{642054F5-1D95-4F08-9DC5-CD2A032057EE}" type="presParOf" srcId="{13410FA9-AB5F-40E4-8A66-D1FFADB54B82}" destId="{3783942C-7E12-4B4D-B59F-34EA5BFAE86B}" srcOrd="16" destOrd="0" presId="urn:microsoft.com/office/officeart/2005/8/layout/cycle8"/>
    <dgm:cxn modelId="{D09BB9CE-6267-4CFF-BE65-89E3FE2124B3}" type="presParOf" srcId="{13410FA9-AB5F-40E4-8A66-D1FFADB54B82}" destId="{02F97639-D32B-480D-B94B-9F3343793EAD}" srcOrd="17" destOrd="0" presId="urn:microsoft.com/office/officeart/2005/8/layout/cycle8"/>
    <dgm:cxn modelId="{DFBCDCDE-5DEC-4A9B-8A97-FE3E912549F5}" type="presParOf" srcId="{13410FA9-AB5F-40E4-8A66-D1FFADB54B82}" destId="{869F855B-CEBD-4109-B6C8-E59CEEF96275}" srcOrd="18" destOrd="0" presId="urn:microsoft.com/office/officeart/2005/8/layout/cycle8"/>
    <dgm:cxn modelId="{6A5A7F24-0788-4F25-82B6-CBC36664EDC4}" type="presParOf" srcId="{13410FA9-AB5F-40E4-8A66-D1FFADB54B82}" destId="{9207A5E4-2844-4A93-BF43-3E90175E4376}" srcOrd="19" destOrd="0" presId="urn:microsoft.com/office/officeart/2005/8/layout/cycle8"/>
    <dgm:cxn modelId="{40499294-0319-4905-B86B-A3C1FFF399CA}" type="presParOf" srcId="{13410FA9-AB5F-40E4-8A66-D1FFADB54B82}" destId="{AB016BD3-190B-422E-BE94-CA46523DD7B6}" srcOrd="20" destOrd="0" presId="urn:microsoft.com/office/officeart/2005/8/layout/cycle8"/>
    <dgm:cxn modelId="{5DB2D3C1-AB87-4FCE-AA7F-A6E788C25356}" type="presParOf" srcId="{13410FA9-AB5F-40E4-8A66-D1FFADB54B82}" destId="{363CAD1C-EF81-4D42-B999-FABD13983A24}" srcOrd="21" destOrd="0" presId="urn:microsoft.com/office/officeart/2005/8/layout/cycle8"/>
    <dgm:cxn modelId="{8DDD367B-8B15-4857-964B-2951630F2B84}" type="presParOf" srcId="{13410FA9-AB5F-40E4-8A66-D1FFADB54B82}" destId="{4C6C9E48-FEE1-4552-981B-712E251B5BEA}" srcOrd="22" destOrd="0" presId="urn:microsoft.com/office/officeart/2005/8/layout/cycle8"/>
    <dgm:cxn modelId="{32BCD7D4-D42E-4895-BD85-47311AD1D241}" type="presParOf" srcId="{13410FA9-AB5F-40E4-8A66-D1FFADB54B82}" destId="{F67E76C0-3A22-4D09-89D0-4ACE4EB0A2C4}" srcOrd="23" destOrd="0" presId="urn:microsoft.com/office/officeart/2005/8/layout/cycle8"/>
    <dgm:cxn modelId="{CC0DD676-2ECA-4C1B-8F95-C046745130FA}" type="presParOf" srcId="{13410FA9-AB5F-40E4-8A66-D1FFADB54B82}" destId="{FD1800A5-1D44-4E35-A651-C7695B3A303F}" srcOrd="24" destOrd="0" presId="urn:microsoft.com/office/officeart/2005/8/layout/cycle8"/>
    <dgm:cxn modelId="{502CE4D8-82E3-4338-9E52-C22D9F272503}" type="presParOf" srcId="{13410FA9-AB5F-40E4-8A66-D1FFADB54B82}" destId="{1C5C3FD5-43C7-4042-8C6B-6E8CA828E6EE}" srcOrd="25" destOrd="0" presId="urn:microsoft.com/office/officeart/2005/8/layout/cycle8"/>
    <dgm:cxn modelId="{61E8B2DE-737E-43B4-ADBA-D01E9FA3A07D}" type="presParOf" srcId="{13410FA9-AB5F-40E4-8A66-D1FFADB54B82}" destId="{D26FF3EB-979E-465A-B7BD-9C1A580C0453}" srcOrd="26" destOrd="0" presId="urn:microsoft.com/office/officeart/2005/8/layout/cycle8"/>
    <dgm:cxn modelId="{AE02E917-176E-4B59-B410-B24D169E7B2C}" type="presParOf" srcId="{13410FA9-AB5F-40E4-8A66-D1FFADB54B82}" destId="{838EB5A1-BEA5-4822-B697-D6041952248F}" srcOrd="27" destOrd="0" presId="urn:microsoft.com/office/officeart/2005/8/layout/cycle8"/>
    <dgm:cxn modelId="{D2201076-42D5-4430-9134-AFF7FDA79C15}" type="presParOf" srcId="{13410FA9-AB5F-40E4-8A66-D1FFADB54B82}" destId="{E8BA5888-15AF-40A3-866F-A3B2697C277F}" srcOrd="28" destOrd="0" presId="urn:microsoft.com/office/officeart/2005/8/layout/cycle8"/>
    <dgm:cxn modelId="{52ABF502-5862-41AE-B87E-D9B2C682FF79}" type="presParOf" srcId="{13410FA9-AB5F-40E4-8A66-D1FFADB54B82}" destId="{047CA029-FD5E-4E77-AE52-B991868121BA}" srcOrd="29" destOrd="0" presId="urn:microsoft.com/office/officeart/2005/8/layout/cycle8"/>
    <dgm:cxn modelId="{BCBAC7EF-A132-40C6-BA8C-999E97C2B465}" type="presParOf" srcId="{13410FA9-AB5F-40E4-8A66-D1FFADB54B82}" destId="{A7AAAEAB-1E09-4578-9E3E-512DDD0C3BF7}" srcOrd="30" destOrd="0" presId="urn:microsoft.com/office/officeart/2005/8/layout/cycle8"/>
    <dgm:cxn modelId="{2E6C8FA1-D200-4B4B-9D0A-7A67CD61ECC2}" type="presParOf" srcId="{13410FA9-AB5F-40E4-8A66-D1FFADB54B82}" destId="{C747DE59-1A84-4AB4-AE3F-A32B8D368861}" srcOrd="31" destOrd="0" presId="urn:microsoft.com/office/officeart/2005/8/layout/cycle8"/>
    <dgm:cxn modelId="{1D5EDF7F-254C-410C-9C84-0D7744D02A1D}" type="presParOf" srcId="{13410FA9-AB5F-40E4-8A66-D1FFADB54B82}" destId="{B4BAD780-9D0C-406B-A7C6-C73FBFBF8D2F}" srcOrd="32" destOrd="0" presId="urn:microsoft.com/office/officeart/2005/8/layout/cycle8"/>
    <dgm:cxn modelId="{F8AA4E63-C5C4-48C9-A652-1891BA5731AA}" type="presParOf" srcId="{13410FA9-AB5F-40E4-8A66-D1FFADB54B82}" destId="{81A94D12-BAA3-4153-BA99-5F54F852FE5D}" srcOrd="33" destOrd="0" presId="urn:microsoft.com/office/officeart/2005/8/layout/cycle8"/>
    <dgm:cxn modelId="{C69F0C34-70BD-41A5-8C10-BA73F9FA5681}" type="presParOf" srcId="{13410FA9-AB5F-40E4-8A66-D1FFADB54B82}" destId="{09DBA2D1-A073-44C7-9CC7-C5C89689E966}" srcOrd="34" destOrd="0" presId="urn:microsoft.com/office/officeart/2005/8/layout/cycle8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90D057-EA61-410C-BD44-2ECE73955155}">
      <dsp:nvSpPr>
        <dsp:cNvPr id="0" name=""/>
        <dsp:cNvSpPr/>
      </dsp:nvSpPr>
      <dsp:spPr>
        <a:xfrm>
          <a:off x="920780" y="14837"/>
          <a:ext cx="4489281" cy="2712638"/>
        </a:xfrm>
        <a:prstGeom prst="ellipse">
          <a:avLst/>
        </a:prstGeom>
        <a:solidFill>
          <a:schemeClr val="accent1">
            <a:shade val="80000"/>
            <a:alpha val="5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Medicare</a:t>
          </a:r>
        </a:p>
      </dsp:txBody>
      <dsp:txXfrm>
        <a:off x="1547662" y="334715"/>
        <a:ext cx="2588414" cy="2072881"/>
      </dsp:txXfrm>
    </dsp:sp>
    <dsp:sp modelId="{40CD47C7-4CE1-464B-9A3F-EB0D4F38B8B8}">
      <dsp:nvSpPr>
        <dsp:cNvPr id="0" name=""/>
        <dsp:cNvSpPr/>
      </dsp:nvSpPr>
      <dsp:spPr>
        <a:xfrm>
          <a:off x="3930427" y="0"/>
          <a:ext cx="4489281" cy="2712638"/>
        </a:xfrm>
        <a:prstGeom prst="ellipse">
          <a:avLst/>
        </a:prstGeom>
        <a:solidFill>
          <a:schemeClr val="accent1">
            <a:shade val="80000"/>
            <a:alpha val="50000"/>
            <a:hueOff val="724248"/>
            <a:satOff val="-49261"/>
            <a:lumOff val="363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/>
            <a:t>Medicaid</a:t>
          </a:r>
        </a:p>
      </dsp:txBody>
      <dsp:txXfrm>
        <a:off x="5204412" y="319878"/>
        <a:ext cx="2588414" cy="207288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81BD4A-CDBF-4BA3-8EC8-8897FA3FDC28}">
      <dsp:nvSpPr>
        <dsp:cNvPr id="0" name=""/>
        <dsp:cNvSpPr/>
      </dsp:nvSpPr>
      <dsp:spPr>
        <a:xfrm>
          <a:off x="257971" y="98033"/>
          <a:ext cx="5376023" cy="5376023"/>
        </a:xfrm>
        <a:prstGeom prst="pie">
          <a:avLst>
            <a:gd name="adj1" fmla="val 16200000"/>
            <a:gd name="adj2" fmla="val 19285716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Enroll in   Ally RX</a:t>
          </a:r>
        </a:p>
      </dsp:txBody>
      <dsp:txXfrm>
        <a:off x="3082303" y="597235"/>
        <a:ext cx="1280005" cy="1024004"/>
      </dsp:txXfrm>
    </dsp:sp>
    <dsp:sp modelId="{9B461A28-B233-422C-B56C-7A8938425614}">
      <dsp:nvSpPr>
        <dsp:cNvPr id="0" name=""/>
        <dsp:cNvSpPr/>
      </dsp:nvSpPr>
      <dsp:spPr>
        <a:xfrm>
          <a:off x="320516" y="176214"/>
          <a:ext cx="5376023" cy="5376023"/>
        </a:xfrm>
        <a:prstGeom prst="pie">
          <a:avLst>
            <a:gd name="adj1" fmla="val 19285716"/>
            <a:gd name="adj2" fmla="val 7714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Member Outreach</a:t>
          </a:r>
        </a:p>
      </dsp:txBody>
      <dsp:txXfrm>
        <a:off x="3971732" y="2125023"/>
        <a:ext cx="1472006" cy="896003"/>
      </dsp:txXfrm>
    </dsp:sp>
    <dsp:sp modelId="{06052D0B-3806-44A8-868A-3BD59B5AD91C}">
      <dsp:nvSpPr>
        <dsp:cNvPr id="0" name=""/>
        <dsp:cNvSpPr/>
      </dsp:nvSpPr>
      <dsp:spPr>
        <a:xfrm>
          <a:off x="297930" y="274665"/>
          <a:ext cx="5376023" cy="5376023"/>
        </a:xfrm>
        <a:prstGeom prst="pie">
          <a:avLst>
            <a:gd name="adj1" fmla="val 771428"/>
            <a:gd name="adj2" fmla="val 3857143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Health Risk Assessment</a:t>
          </a:r>
        </a:p>
      </dsp:txBody>
      <dsp:txXfrm>
        <a:off x="3750105" y="3458678"/>
        <a:ext cx="1280005" cy="992004"/>
      </dsp:txXfrm>
    </dsp:sp>
    <dsp:sp modelId="{4ED188D9-2F5D-4CCE-9833-3D5BB6AB4BA9}">
      <dsp:nvSpPr>
        <dsp:cNvPr id="0" name=""/>
        <dsp:cNvSpPr/>
      </dsp:nvSpPr>
      <dsp:spPr>
        <a:xfrm>
          <a:off x="207587" y="318099"/>
          <a:ext cx="5376023" cy="5376023"/>
        </a:xfrm>
        <a:prstGeom prst="pie">
          <a:avLst>
            <a:gd name="adj1" fmla="val 3857226"/>
            <a:gd name="adj2" fmla="val 694285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Care Team  meeting</a:t>
          </a:r>
        </a:p>
      </dsp:txBody>
      <dsp:txXfrm>
        <a:off x="2271596" y="4542117"/>
        <a:ext cx="1248005" cy="896003"/>
      </dsp:txXfrm>
    </dsp:sp>
    <dsp:sp modelId="{3783942C-7E12-4B4D-B59F-34EA5BFAE86B}">
      <dsp:nvSpPr>
        <dsp:cNvPr id="0" name=""/>
        <dsp:cNvSpPr/>
      </dsp:nvSpPr>
      <dsp:spPr>
        <a:xfrm>
          <a:off x="117245" y="274665"/>
          <a:ext cx="5376023" cy="5376023"/>
        </a:xfrm>
        <a:prstGeom prst="pie">
          <a:avLst>
            <a:gd name="adj1" fmla="val 6942858"/>
            <a:gd name="adj2" fmla="val 1002857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Create Care Plan</a:t>
          </a:r>
        </a:p>
      </dsp:txBody>
      <dsp:txXfrm>
        <a:off x="761087" y="3458678"/>
        <a:ext cx="1280005" cy="992004"/>
      </dsp:txXfrm>
    </dsp:sp>
    <dsp:sp modelId="{AB016BD3-190B-422E-BE94-CA46523DD7B6}">
      <dsp:nvSpPr>
        <dsp:cNvPr id="0" name=""/>
        <dsp:cNvSpPr/>
      </dsp:nvSpPr>
      <dsp:spPr>
        <a:xfrm>
          <a:off x="94659" y="176214"/>
          <a:ext cx="5376023" cy="5376023"/>
        </a:xfrm>
        <a:prstGeom prst="pie">
          <a:avLst>
            <a:gd name="adj1" fmla="val 10028574"/>
            <a:gd name="adj2" fmla="val 13114284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Ongoing    Member   Follow-up</a:t>
          </a:r>
        </a:p>
      </dsp:txBody>
      <dsp:txXfrm>
        <a:off x="347460" y="2125023"/>
        <a:ext cx="1472006" cy="896003"/>
      </dsp:txXfrm>
    </dsp:sp>
    <dsp:sp modelId="{FD1800A5-1D44-4E35-A651-C7695B3A303F}">
      <dsp:nvSpPr>
        <dsp:cNvPr id="0" name=""/>
        <dsp:cNvSpPr/>
      </dsp:nvSpPr>
      <dsp:spPr>
        <a:xfrm>
          <a:off x="157204" y="98033"/>
          <a:ext cx="5376023" cy="5376023"/>
        </a:xfrm>
        <a:prstGeom prst="pie">
          <a:avLst>
            <a:gd name="adj1" fmla="val 13114284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/>
            <a:t>Update    Care Plan</a:t>
          </a:r>
        </a:p>
      </dsp:txBody>
      <dsp:txXfrm>
        <a:off x="1428889" y="597235"/>
        <a:ext cx="1280005" cy="1024004"/>
      </dsp:txXfrm>
    </dsp:sp>
    <dsp:sp modelId="{E8BA5888-15AF-40A3-866F-A3B2697C277F}">
      <dsp:nvSpPr>
        <dsp:cNvPr id="0" name=""/>
        <dsp:cNvSpPr/>
      </dsp:nvSpPr>
      <dsp:spPr>
        <a:xfrm>
          <a:off x="210402" y="50706"/>
          <a:ext cx="5466891" cy="5466891"/>
        </a:xfrm>
        <a:prstGeom prst="circularArrow">
          <a:avLst>
            <a:gd name="adj1" fmla="val 5085"/>
            <a:gd name="adj2" fmla="val 327528"/>
            <a:gd name="adj3" fmla="val 18957827"/>
            <a:gd name="adj4" fmla="val 16200343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7CA029-FD5E-4E77-AE52-B991868121BA}">
      <dsp:nvSpPr>
        <dsp:cNvPr id="0" name=""/>
        <dsp:cNvSpPr/>
      </dsp:nvSpPr>
      <dsp:spPr>
        <a:xfrm>
          <a:off x="273340" y="129234"/>
          <a:ext cx="5466891" cy="5466891"/>
        </a:xfrm>
        <a:prstGeom prst="circularArrow">
          <a:avLst>
            <a:gd name="adj1" fmla="val 5085"/>
            <a:gd name="adj2" fmla="val 327528"/>
            <a:gd name="adj3" fmla="val 443744"/>
            <a:gd name="adj4" fmla="val 1928577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AAAEAB-1E09-4578-9E3E-512DDD0C3BF7}">
      <dsp:nvSpPr>
        <dsp:cNvPr id="0" name=""/>
        <dsp:cNvSpPr/>
      </dsp:nvSpPr>
      <dsp:spPr>
        <a:xfrm>
          <a:off x="250674" y="227456"/>
          <a:ext cx="5466891" cy="5466891"/>
        </a:xfrm>
        <a:prstGeom prst="circularArrow">
          <a:avLst>
            <a:gd name="adj1" fmla="val 5085"/>
            <a:gd name="adj2" fmla="val 327528"/>
            <a:gd name="adj3" fmla="val 3529100"/>
            <a:gd name="adj4" fmla="val 770764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747DE59-1A84-4AB4-AE3F-A32B8D368861}">
      <dsp:nvSpPr>
        <dsp:cNvPr id="0" name=""/>
        <dsp:cNvSpPr/>
      </dsp:nvSpPr>
      <dsp:spPr>
        <a:xfrm>
          <a:off x="160261" y="270645"/>
          <a:ext cx="5466891" cy="5466891"/>
        </a:xfrm>
        <a:prstGeom prst="circularArrow">
          <a:avLst>
            <a:gd name="adj1" fmla="val 5085"/>
            <a:gd name="adj2" fmla="val 327528"/>
            <a:gd name="adj3" fmla="val 6615046"/>
            <a:gd name="adj4" fmla="val 3857426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4BAD780-9D0C-406B-A7C6-C73FBFBF8D2F}">
      <dsp:nvSpPr>
        <dsp:cNvPr id="0" name=""/>
        <dsp:cNvSpPr/>
      </dsp:nvSpPr>
      <dsp:spPr>
        <a:xfrm>
          <a:off x="69847" y="227456"/>
          <a:ext cx="5466891" cy="5466891"/>
        </a:xfrm>
        <a:prstGeom prst="circularArrow">
          <a:avLst>
            <a:gd name="adj1" fmla="val 5085"/>
            <a:gd name="adj2" fmla="val 327528"/>
            <a:gd name="adj3" fmla="val 9701707"/>
            <a:gd name="adj4" fmla="val 6943371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1A94D12-BAA3-4153-BA99-5F54F852FE5D}">
      <dsp:nvSpPr>
        <dsp:cNvPr id="0" name=""/>
        <dsp:cNvSpPr/>
      </dsp:nvSpPr>
      <dsp:spPr>
        <a:xfrm>
          <a:off x="47182" y="129234"/>
          <a:ext cx="5466891" cy="5466891"/>
        </a:xfrm>
        <a:prstGeom prst="circularArrow">
          <a:avLst>
            <a:gd name="adj1" fmla="val 5085"/>
            <a:gd name="adj2" fmla="val 327528"/>
            <a:gd name="adj3" fmla="val 12786695"/>
            <a:gd name="adj4" fmla="val 10028727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DBA2D1-A073-44C7-9CC7-C5C89689E966}">
      <dsp:nvSpPr>
        <dsp:cNvPr id="0" name=""/>
        <dsp:cNvSpPr/>
      </dsp:nvSpPr>
      <dsp:spPr>
        <a:xfrm>
          <a:off x="110120" y="50706"/>
          <a:ext cx="5466891" cy="5466891"/>
        </a:xfrm>
        <a:prstGeom prst="circularArrow">
          <a:avLst>
            <a:gd name="adj1" fmla="val 5085"/>
            <a:gd name="adj2" fmla="val 327528"/>
            <a:gd name="adj3" fmla="val 15872129"/>
            <a:gd name="adj4" fmla="val 13114645"/>
            <a:gd name="adj5" fmla="val 5932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8">
  <dgm:title val=""/>
  <dgm:desc val=""/>
  <dgm:catLst>
    <dgm:cat type="cycle" pri="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"/>
          <dgm:constr type="t" for="ch" forName="dummy1a" refType="h" fact="0.08"/>
          <dgm:constr type="l" for="ch" forName="dummy1b" refType="w" fact="0.5"/>
          <dgm:constr type="t" for="ch" forName="dummy1b" refType="h" fact="0.08"/>
          <dgm:constr type="l" for="ch" forName="wedge1Tx" refType="w" fact="0.22"/>
          <dgm:constr type="t" for="ch" forName="wedge1Tx" refType="h" fact="0.22"/>
          <dgm:constr type="w" for="ch" forName="wedge1Tx" refType="w" fact="0.56"/>
          <dgm:constr type="h" for="ch" forName="wedge1Tx" refType="h" fact="0.56"/>
          <dgm:constr type="h" for="ch" forName="arrowWedge1single" refType="w" fact="0.08"/>
          <dgm:constr type="diam" for="ch" forName="arrowWedge1single" refType="w" fact="0.84"/>
          <dgm:constr type="l" for="ch" forName="arrowWedge1single" refType="w" fact="0.5"/>
          <dgm:constr type="t" for="ch" forName="arrowWedge1single" refType="w" fact="0.5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dummy1a" refType="w" fact="0.52"/>
          <dgm:constr type="t" for="ch" forName="dummy1a" refType="h" fact="0.08"/>
          <dgm:constr type="l" for="ch" forName="dummy1b" refType="w" fact="0.52"/>
          <dgm:constr type="t" for="ch" forName="dummy1b" refType="h" fact="0.92"/>
          <dgm:constr type="l" for="ch" forName="wedge1Tx" refType="w" fact="0.559"/>
          <dgm:constr type="t" for="ch" forName="wedge1Tx" refType="h" fact="0.3"/>
          <dgm:constr type="w" for="ch" forName="wedge1Tx" refType="w" fact="0.3"/>
          <dgm:constr type="h" for="ch" forName="wedge1Tx" refType="h" fact="0.4"/>
          <dgm:constr type="l" for="ch" forName="wedge2" refType="w" fact="0.06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48"/>
          <dgm:constr type="t" for="ch" forName="dummy2a" refType="h" fact="0.92"/>
          <dgm:constr type="l" for="ch" forName="dummy2b" refType="w" fact="0.48"/>
          <dgm:constr type="t" for="ch" forName="dummy2b" refType="h" fact="0.08"/>
          <dgm:constr type="r" for="ch" forName="wedge2Tx" refType="w" fact="0.441"/>
          <dgm:constr type="t" for="ch" forName="wedge2Tx" refType="h" fact="0.3"/>
          <dgm:constr type="w" for="ch" forName="wedge2Tx" refType="w" fact="0.3"/>
          <dgm:constr type="h" for="ch" forName="wedge2Tx" refType="h" fact="0.4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primFontSz" for="ch" ptType="node" op="equ"/>
        </dgm:constrLst>
      </dgm:if>
      <dgm:if name="Name3" axis="ch" ptType="node" func="cnt" op="equ" val="3">
        <dgm:constrLst>
          <dgm:constr type="l" for="ch" forName="wedge1" refType="w" fact="0.0973"/>
          <dgm:constr type="t" for="ch" forName="wedge1" refType="w" fact="0.07"/>
          <dgm:constr type="w" for="ch" forName="wedge1" refType="w" fact="0.84"/>
          <dgm:constr type="h" for="ch" forName="wedge1" refType="h" fact="0.84"/>
          <dgm:constr type="l" for="ch" forName="dummy1a" refType="w" fact="0.5173"/>
          <dgm:constr type="t" for="ch" forName="dummy1a" refType="h" fact="0.07"/>
          <dgm:constr type="l" for="ch" forName="dummy1b" refType="w" fact="0.8811"/>
          <dgm:constr type="t" for="ch" forName="dummy1b" refType="h" fact="0.7"/>
          <dgm:constr type="l" for="ch" forName="wedge1Tx" refType="w" fact="0.54"/>
          <dgm:constr type="t" for="ch" forName="wedge1Tx" refType="h" fact="0.248"/>
          <dgm:constr type="w" for="ch" forName="wedge1Tx" refType="w" fact="0.3"/>
          <dgm:constr type="h" for="ch" forName="wedge1Tx" refType="h" fact="0.25"/>
          <dgm:constr type="l" for="ch" forName="wedge2" refType="w" fact="0.08"/>
          <dgm:constr type="t" for="ch" forName="wedge2" refType="w" fact="0.1"/>
          <dgm:constr type="w" for="ch" forName="wedge2" refType="w" fact="0.84"/>
          <dgm:constr type="h" for="ch" forName="wedge2" refType="h" fact="0.84"/>
          <dgm:constr type="l" for="ch" forName="dummy2a" refType="w" fact="0.8637"/>
          <dgm:constr type="t" for="ch" forName="dummy2a" refType="h" fact="0.73"/>
          <dgm:constr type="l" for="ch" forName="dummy2b" refType="w" fact="0.1363"/>
          <dgm:constr type="t" for="ch" forName="dummy2b" refType="h" fact="0.73"/>
          <dgm:constr type="l" for="ch" forName="wedge2Tx" refType="w" fact="0.28"/>
          <dgm:constr type="t" for="ch" forName="wedge2Tx" refType="h" fact="0.645"/>
          <dgm:constr type="w" for="ch" forName="wedge2Tx" refType="w" fact="0.45"/>
          <dgm:constr type="h" for="ch" forName="wedge2Tx" refType="h" fact="0.22"/>
          <dgm:constr type="l" for="ch" forName="wedge3" refType="w" fact="0.0627"/>
          <dgm:constr type="t" for="ch" forName="wedge3" refType="w" fact="0.07"/>
          <dgm:constr type="w" for="ch" forName="wedge3" refType="w" fact="0.84"/>
          <dgm:constr type="h" for="ch" forName="wedge3" refType="h" fact="0.84"/>
          <dgm:constr type="l" for="ch" forName="dummy3a" refType="w" fact="0.1189"/>
          <dgm:constr type="t" for="ch" forName="dummy3a" refType="h" fact="0.7"/>
          <dgm:constr type="l" for="ch" forName="dummy3b" refType="w" fact="0.4827"/>
          <dgm:constr type="t" for="ch" forName="dummy3b" refType="h" fact="0.07"/>
          <dgm:constr type="r" for="ch" forName="wedge3Tx" refType="w" fact="0.46"/>
          <dgm:constr type="t" for="ch" forName="wedge3Tx" refType="h" fact="0.248"/>
          <dgm:constr type="w" for="ch" forName="wedge3Tx" refType="w" fact="0.3"/>
          <dgm:constr type="h" for="ch" forName="wedge3Tx" refType="h" fact="0.25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primFontSz" for="ch" ptType="node" op="equ"/>
        </dgm:constrLst>
      </dgm:if>
      <dgm:if name="Name4" axis="ch" ptType="node" func="cnt" op="equ" val="4">
        <dgm:constrLst>
          <dgm:constr type="l" for="ch" forName="wedge1" refType="w" fact="0.0941"/>
          <dgm:constr type="t" for="ch" forName="wedge1" refType="w" fact="0.0659"/>
          <dgm:constr type="w" for="ch" forName="wedge1" refType="w" fact="0.84"/>
          <dgm:constr type="h" for="ch" forName="wedge1" refType="h" fact="0.84"/>
          <dgm:constr type="l" for="ch" forName="dummy1a" refType="w" fact="0.5141"/>
          <dgm:constr type="t" for="ch" forName="dummy1a" refType="h" fact="0.0659"/>
          <dgm:constr type="l" for="ch" forName="dummy1b" refType="w" fact="0.9341"/>
          <dgm:constr type="t" for="ch" forName="dummy1b" refType="h" fact="0.4859"/>
          <dgm:constr type="l" for="ch" forName="wedge1Tx" refType="w" fact="0.54"/>
          <dgm:constr type="t" for="ch" forName="wedge1Tx" refType="h" fact="0.24"/>
          <dgm:constr type="w" for="ch" forName="wedge1Tx" refType="w" fact="0.31"/>
          <dgm:constr type="h" for="ch" forName="wedge1Tx" refType="h" fact="0.23"/>
          <dgm:constr type="l" for="ch" forName="wedge2" refType="w" fact="0.0941"/>
          <dgm:constr type="t" for="ch" forName="wedge2" refType="w" fact="0.0941"/>
          <dgm:constr type="w" for="ch" forName="wedge2" refType="w" fact="0.84"/>
          <dgm:constr type="h" for="ch" forName="wedge2" refType="h" fact="0.84"/>
          <dgm:constr type="l" for="ch" forName="dummy2a" refType="w" fact="0.9341"/>
          <dgm:constr type="t" for="ch" forName="dummy2a" refType="h" fact="0.5141"/>
          <dgm:constr type="l" for="ch" forName="dummy2b" refType="w" fact="0.5141"/>
          <dgm:constr type="t" for="ch" forName="dummy2b" refType="h" fact="0.9341"/>
          <dgm:constr type="l" for="ch" forName="wedge2Tx" refType="w" fact="0.54"/>
          <dgm:constr type="t" for="ch" forName="wedge2Tx" refType="h" fact="0.53"/>
          <dgm:constr type="w" for="ch" forName="wedge2Tx" refType="w" fact="0.31"/>
          <dgm:constr type="h" for="ch" forName="wedge2Tx" refType="h" fact="0.23"/>
          <dgm:constr type="l" for="ch" forName="wedge3" refType="w" fact="0.0659"/>
          <dgm:constr type="t" for="ch" forName="wedge3" refType="w" fact="0.0941"/>
          <dgm:constr type="w" for="ch" forName="wedge3" refType="w" fact="0.84"/>
          <dgm:constr type="h" for="ch" forName="wedge3" refType="h" fact="0.84"/>
          <dgm:constr type="l" for="ch" forName="dummy3a" refType="w" fact="0.4859"/>
          <dgm:constr type="t" for="ch" forName="dummy3a" refType="h" fact="0.9341"/>
          <dgm:constr type="l" for="ch" forName="dummy3b" refType="w" fact="0.0659"/>
          <dgm:constr type="t" for="ch" forName="dummy3b" refType="h" fact="0.5141"/>
          <dgm:constr type="r" for="ch" forName="wedge3Tx" refType="w" fact="0.46"/>
          <dgm:constr type="t" for="ch" forName="wedge3Tx" refType="h" fact="0.53"/>
          <dgm:constr type="w" for="ch" forName="wedge3Tx" refType="w" fact="0.31"/>
          <dgm:constr type="h" for="ch" forName="wedge3Tx" refType="h" fact="0.23"/>
          <dgm:constr type="l" for="ch" forName="wedge4" refType="w" fact="0.0659"/>
          <dgm:constr type="t" for="ch" forName="wedge4" refType="h" fact="0.0659"/>
          <dgm:constr type="w" for="ch" forName="wedge4" refType="w" fact="0.84"/>
          <dgm:constr type="h" for="ch" forName="wedge4" refType="h" fact="0.84"/>
          <dgm:constr type="l" for="ch" forName="dummy4a" refType="w" fact="0.0659"/>
          <dgm:constr type="t" for="ch" forName="dummy4a" refType="h" fact="0.4859"/>
          <dgm:constr type="l" for="ch" forName="dummy4b" refType="w" fact="0.4859"/>
          <dgm:constr type="t" for="ch" forName="dummy4b" refType="h" fact="0.0659"/>
          <dgm:constr type="r" for="ch" forName="wedge4Tx" refType="w" fact="0.46"/>
          <dgm:constr type="t" for="ch" forName="wedge4Tx" refType="h" fact="0.24"/>
          <dgm:constr type="w" for="ch" forName="wedge4Tx" refType="w" fact="0.31"/>
          <dgm:constr type="h" for="ch" forName="wedge4Tx" refType="h" fact="0.23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primFontSz" for="ch" ptType="node" op="equ"/>
        </dgm:constrLst>
      </dgm:if>
      <dgm:if name="Name5" axis="ch" ptType="node" func="cnt" op="equ" val="5">
        <dgm:constrLst>
          <dgm:constr type="l" for="ch" forName="wedge1" refType="w" fact="0.0918"/>
          <dgm:constr type="t" for="ch" forName="wedge1" refType="w" fact="0.0638"/>
          <dgm:constr type="w" for="ch" forName="wedge1" refType="w" fact="0.84"/>
          <dgm:constr type="h" for="ch" forName="wedge1" refType="h" fact="0.84"/>
          <dgm:constr type="l" for="ch" forName="dummy1a" refType="w" fact="0.5118"/>
          <dgm:constr type="t" for="ch" forName="dummy1a" refType="h" fact="0.0638"/>
          <dgm:constr type="l" for="ch" forName="dummy1b" refType="w" fact="0.9112"/>
          <dgm:constr type="t" for="ch" forName="dummy1b" refType="h" fact="0.354"/>
          <dgm:constr type="l" for="ch" forName="wedge1Tx" refType="w" fact="0.53"/>
          <dgm:constr type="t" for="ch" forName="wedge1Tx" refType="h" fact="0.205"/>
          <dgm:constr type="w" for="ch" forName="wedge1Tx" refType="w" fact="0.27"/>
          <dgm:constr type="h" for="ch" forName="wedge1Tx" refType="h" fact="0.18"/>
          <dgm:constr type="l" for="ch" forName="wedge2" refType="w" fact="0.099"/>
          <dgm:constr type="t" for="ch" forName="wedge2" refType="w" fact="0.0862"/>
          <dgm:constr type="w" for="ch" forName="wedge2" refType="w" fact="0.84"/>
          <dgm:constr type="h" for="ch" forName="wedge2" refType="h" fact="0.84"/>
          <dgm:constr type="l" for="ch" forName="dummy2a" refType="w" fact="0.9185"/>
          <dgm:constr type="t" for="ch" forName="dummy2a" refType="h" fact="0.3764"/>
          <dgm:constr type="l" for="ch" forName="dummy2b" refType="w" fact="0.7659"/>
          <dgm:constr type="t" for="ch" forName="dummy2b" refType="h" fact="0.846"/>
          <dgm:constr type="l" for="ch" forName="wedge2Tx" refType="w" fact="0.64"/>
          <dgm:constr type="t" for="ch" forName="wedge2Tx" refType="h" fact="0.47"/>
          <dgm:constr type="w" for="ch" forName="wedge2Tx" refType="w" fact="0.25"/>
          <dgm:constr type="h" for="ch" forName="wedge2Tx" refType="h" fact="0.2"/>
          <dgm:constr type="l" for="ch" forName="wedge3" refType="w" fact="0.08"/>
          <dgm:constr type="t" for="ch" forName="wedge3" refType="w" fact="0.1"/>
          <dgm:constr type="w" for="ch" forName="wedge3" refType="w" fact="0.84"/>
          <dgm:constr type="h" for="ch" forName="wedge3" refType="h" fact="0.84"/>
          <dgm:constr type="l" for="ch" forName="dummy3a" refType="w" fact="0.7469"/>
          <dgm:constr type="t" for="ch" forName="dummy3a" refType="h" fact="0.8598"/>
          <dgm:constr type="l" for="ch" forName="dummy3b" refType="w" fact="0.2531"/>
          <dgm:constr type="t" for="ch" forName="dummy3b" refType="h" fact="0.8598"/>
          <dgm:constr type="l" for="ch" forName="wedge3Tx" refType="w" fact="0.38"/>
          <dgm:constr type="t" for="ch" forName="wedge3Tx" refType="h" fact="0.69"/>
          <dgm:constr type="w" for="ch" forName="wedge3Tx" refType="w" fact="0.24"/>
          <dgm:constr type="h" for="ch" forName="wedge3Tx" refType="h" fact="0.22"/>
          <dgm:constr type="l" for="ch" forName="wedge4" refType="w" fact="0.061"/>
          <dgm:constr type="t" for="ch" forName="wedge4" refType="h" fact="0.0862"/>
          <dgm:constr type="w" for="ch" forName="wedge4" refType="w" fact="0.84"/>
          <dgm:constr type="h" for="ch" forName="wedge4" refType="h" fact="0.84"/>
          <dgm:constr type="l" for="ch" forName="dummy4a" refType="w" fact="0.2341"/>
          <dgm:constr type="t" for="ch" forName="dummy4a" refType="h" fact="0.846"/>
          <dgm:constr type="l" for="ch" forName="dummy4b" refType="w" fact="0.0815"/>
          <dgm:constr type="t" for="ch" forName="dummy4b" refType="h" fact="0.3764"/>
          <dgm:constr type="r" for="ch" forName="wedge4Tx" refType="w" fact="0.36"/>
          <dgm:constr type="t" for="ch" forName="wedge4Tx" refType="h" fact="0.47"/>
          <dgm:constr type="w" for="ch" forName="wedge4Tx" refType="w" fact="0.25"/>
          <dgm:constr type="h" for="ch" forName="wedge4Tx" refType="h" fact="0.2"/>
          <dgm:constr type="l" for="ch" forName="wedge5" refType="w" fact="0.0682"/>
          <dgm:constr type="t" for="ch" forName="wedge5" refType="h" fact="0.0638"/>
          <dgm:constr type="w" for="ch" forName="wedge5" refType="w" fact="0.84"/>
          <dgm:constr type="h" for="ch" forName="wedge5" refType="h" fact="0.84"/>
          <dgm:constr type="l" for="ch" forName="dummy5a" refType="w" fact="0.0888"/>
          <dgm:constr type="t" for="ch" forName="dummy5a" refType="h" fact="0.354"/>
          <dgm:constr type="l" for="ch" forName="dummy5b" refType="w" fact="0.4882"/>
          <dgm:constr type="t" for="ch" forName="dummy5b" refType="h" fact="0.0638"/>
          <dgm:constr type="r" for="ch" forName="wedge5Tx" refType="w" fact="0.47"/>
          <dgm:constr type="t" for="ch" forName="wedge5Tx" refType="h" fact="0.205"/>
          <dgm:constr type="w" for="ch" forName="wedge5Tx" refType="w" fact="0.27"/>
          <dgm:constr type="h" for="ch" forName="wedge5Tx" refType="h" fact="0.18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primFontSz" for="ch" ptType="node" op="equ"/>
        </dgm:constrLst>
      </dgm:if>
      <dgm:if name="Name6" axis="ch" ptType="node" func="cnt" op="equ" val="6">
        <dgm:constrLst>
          <dgm:constr type="l" for="ch" forName="wedge1" refType="w" fact="0.09"/>
          <dgm:constr type="t" for="ch" forName="wedge1" refType="w" fact="0.0627"/>
          <dgm:constr type="w" for="ch" forName="wedge1" refType="w" fact="0.84"/>
          <dgm:constr type="h" for="ch" forName="wedge1" refType="h" fact="0.84"/>
          <dgm:constr type="l" for="ch" forName="dummy1a" refType="w" fact="0.51"/>
          <dgm:constr type="t" for="ch" forName="dummy1a" refType="h" fact="0.0627"/>
          <dgm:constr type="l" for="ch" forName="dummy1b" refType="w" fact="0.8737"/>
          <dgm:constr type="t" for="ch" forName="dummy1b" refType="h" fact="0.2727"/>
          <dgm:constr type="l" for="ch" forName="wedge1Tx" refType="w" fact="0.53"/>
          <dgm:constr type="t" for="ch" forName="wedge1Tx" refType="h" fact="0.17"/>
          <dgm:constr type="w" for="ch" forName="wedge1Tx" refType="w" fact="0.22"/>
          <dgm:constr type="h" for="ch" forName="wedge1Tx" refType="h" fact="0.17"/>
          <dgm:constr type="l" for="ch" forName="wedge2" refType="w" fact="0.1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dummy2a" refType="w" fact="0.8837"/>
          <dgm:constr type="t" for="ch" forName="dummy2a" refType="h" fact="0.29"/>
          <dgm:constr type="l" for="ch" forName="dummy2b" refType="w" fact="0.8837"/>
          <dgm:constr type="t" for="ch" forName="dummy2b" refType="h" fact="0.71"/>
          <dgm:constr type="l" for="ch" forName="wedge2Tx" refType="w" fact="0.67"/>
          <dgm:constr type="t" for="ch" forName="wedge2Tx" refType="h" fact="0.42"/>
          <dgm:constr type="w" for="ch" forName="wedge2Tx" refType="w" fact="0.23"/>
          <dgm:constr type="h" for="ch" forName="wedge2Tx" refType="h" fact="0.165"/>
          <dgm:constr type="l" for="ch" forName="wedge3" refType="w" fact="0.09"/>
          <dgm:constr type="t" for="ch" forName="wedge3" refType="w" fact="0.0973"/>
          <dgm:constr type="w" for="ch" forName="wedge3" refType="w" fact="0.84"/>
          <dgm:constr type="h" for="ch" forName="wedge3" refType="h" fact="0.84"/>
          <dgm:constr type="l" for="ch" forName="dummy3a" refType="w" fact="0.8737"/>
          <dgm:constr type="t" for="ch" forName="dummy3a" refType="h" fact="0.7273"/>
          <dgm:constr type="l" for="ch" forName="dummy3b" refType="w" fact="0.51"/>
          <dgm:constr type="t" for="ch" forName="dummy3b" refType="h" fact="0.9373"/>
          <dgm:constr type="l" for="ch" forName="wedge3Tx" refType="w" fact="0.53"/>
          <dgm:constr type="t" for="ch" forName="wedge3Tx" refType="h" fact="0.665"/>
          <dgm:constr type="w" for="ch" forName="wedge3Tx" refType="w" fact="0.22"/>
          <dgm:constr type="h" for="ch" forName="wedge3Tx" refType="h" fact="0.17"/>
          <dgm:constr type="l" for="ch" forName="wedge4" refType="w" fact="0.07"/>
          <dgm:constr type="t" for="ch" forName="wedge4" refType="h" fact="0.0973"/>
          <dgm:constr type="w" for="ch" forName="wedge4" refType="w" fact="0.84"/>
          <dgm:constr type="h" for="ch" forName="wedge4" refType="h" fact="0.84"/>
          <dgm:constr type="l" for="ch" forName="dummy4a" refType="w" fact="0.49"/>
          <dgm:constr type="t" for="ch" forName="dummy4a" refType="h" fact="0.9373"/>
          <dgm:constr type="l" for="ch" forName="dummy4b" refType="w" fact="0.1263"/>
          <dgm:constr type="t" for="ch" forName="dummy4b" refType="h" fact="0.7273"/>
          <dgm:constr type="r" for="ch" forName="wedge4Tx" refType="w" fact="0.47"/>
          <dgm:constr type="t" for="ch" forName="wedge4Tx" refType="h" fact="0.665"/>
          <dgm:constr type="w" for="ch" forName="wedge4Tx" refType="w" fact="0.22"/>
          <dgm:constr type="h" for="ch" forName="wedge4Tx" refType="h" fact="0.17"/>
          <dgm:constr type="l" for="ch" forName="wedge5" refType="w" fact="0.06"/>
          <dgm:constr type="t" for="ch" forName="wedge5" refType="h" fact="0.08"/>
          <dgm:constr type="w" for="ch" forName="wedge5" refType="w" fact="0.84"/>
          <dgm:constr type="h" for="ch" forName="wedge5" refType="h" fact="0.84"/>
          <dgm:constr type="l" for="ch" forName="dummy5a" refType="w" fact="0.1163"/>
          <dgm:constr type="t" for="ch" forName="dummy5a" refType="h" fact="0.71"/>
          <dgm:constr type="l" for="ch" forName="dummy5b" refType="w" fact="0.1163"/>
          <dgm:constr type="t" for="ch" forName="dummy5b" refType="h" fact="0.29"/>
          <dgm:constr type="r" for="ch" forName="wedge5Tx" refType="w" fact="0.33"/>
          <dgm:constr type="t" for="ch" forName="wedge5Tx" refType="h" fact="0.42"/>
          <dgm:constr type="w" for="ch" forName="wedge5Tx" refType="w" fact="0.23"/>
          <dgm:constr type="h" for="ch" forName="wedge5Tx" refType="h" fact="0.165"/>
          <dgm:constr type="l" for="ch" forName="wedge6" refType="w" fact="0.07"/>
          <dgm:constr type="t" for="ch" forName="wedge6" refType="h" fact="0.0627"/>
          <dgm:constr type="w" for="ch" forName="wedge6" refType="w" fact="0.84"/>
          <dgm:constr type="h" for="ch" forName="wedge6" refType="h" fact="0.84"/>
          <dgm:constr type="l" for="ch" forName="dummy6a" refType="w" fact="0.1263"/>
          <dgm:constr type="t" for="ch" forName="dummy6a" refType="h" fact="0.2727"/>
          <dgm:constr type="l" for="ch" forName="dummy6b" refType="w" fact="0.49"/>
          <dgm:constr type="t" for="ch" forName="dummy6b" refType="h" fact="0.0627"/>
          <dgm:constr type="r" for="ch" forName="wedge6Tx" refType="w" fact="0.47"/>
          <dgm:constr type="t" for="ch" forName="wedge6Tx" refType="h" fact="0.17"/>
          <dgm:constr type="w" for="ch" forName="wedge6Tx" refType="w" fact="0.22"/>
          <dgm:constr type="h" for="ch" forName="wedge6Tx" refType="h" fact="0.17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primFontSz" for="ch" ptType="node" op="equ"/>
        </dgm:constrLst>
      </dgm:if>
      <dgm:else name="Name7">
        <dgm:constrLst>
          <dgm:constr type="l" for="ch" forName="wedge1" refType="w" fact="0.0887"/>
          <dgm:constr type="t" for="ch" forName="wedge1" refType="w" fact="0.062"/>
          <dgm:constr type="w" for="ch" forName="wedge1" refType="w" fact="0.84"/>
          <dgm:constr type="h" for="ch" forName="wedge1" refType="h" fact="0.84"/>
          <dgm:constr type="l" for="ch" forName="dummy1a" refType="w" fact="0.5087"/>
          <dgm:constr type="t" for="ch" forName="dummy1a" refType="h" fact="0.062"/>
          <dgm:constr type="l" for="ch" forName="dummy1b" refType="w" fact="0.837"/>
          <dgm:constr type="t" for="ch" forName="dummy1b" refType="h" fact="0.2201"/>
          <dgm:constr type="l" for="ch" forName="wedge1Tx" refType="w" fact="0.53"/>
          <dgm:constr type="t" for="ch" forName="wedge1Tx" refType="h" fact="0.14"/>
          <dgm:constr type="w" for="ch" forName="wedge1Tx" refType="w" fact="0.2"/>
          <dgm:constr type="h" for="ch" forName="wedge1Tx" refType="h" fact="0.16"/>
          <dgm:constr type="l" for="ch" forName="wedge2" refType="w" fact="0.0995"/>
          <dgm:constr type="t" for="ch" forName="wedge2" refType="w" fact="0.0755"/>
          <dgm:constr type="w" for="ch" forName="wedge2" refType="w" fact="0.84"/>
          <dgm:constr type="h" for="ch" forName="wedge2" refType="h" fact="0.84"/>
          <dgm:constr type="l" for="ch" forName="dummy2a" refType="w" fact="0.8479"/>
          <dgm:constr type="t" for="ch" forName="dummy2a" refType="h" fact="0.2337"/>
          <dgm:constr type="l" for="ch" forName="dummy2b" refType="w" fact="0.929"/>
          <dgm:constr type="t" for="ch" forName="dummy2b" refType="h" fact="0.589"/>
          <dgm:constr type="l" for="ch" forName="wedge2Tx" refType="w" fact="0.67"/>
          <dgm:constr type="t" for="ch" forName="wedge2Tx" refType="h" fact="0.38"/>
          <dgm:constr type="w" for="ch" forName="wedge2Tx" refType="w" fact="0.23"/>
          <dgm:constr type="h" for="ch" forName="wedge2Tx" refType="h" fact="0.14"/>
          <dgm:constr type="l" for="ch" forName="wedge3" refType="w" fact="0.0956"/>
          <dgm:constr type="t" for="ch" forName="wedge3" refType="w" fact="0.0925"/>
          <dgm:constr type="w" for="ch" forName="wedge3" refType="w" fact="0.84"/>
          <dgm:constr type="h" for="ch" forName="wedge3" refType="h" fact="0.84"/>
          <dgm:constr type="l" for="ch" forName="dummy3a" refType="w" fact="0.9251"/>
          <dgm:constr type="t" for="ch" forName="dummy3a" refType="h" fact="0.6059"/>
          <dgm:constr type="l" for="ch" forName="dummy3b" refType="w" fact="0.6979"/>
          <dgm:constr type="t" for="ch" forName="dummy3b" refType="h" fact="0.8909"/>
          <dgm:constr type="l" for="ch" forName="wedge3Tx" refType="w" fact="0.635"/>
          <dgm:constr type="t" for="ch" forName="wedge3Tx" refType="h" fact="0.59"/>
          <dgm:constr type="w" for="ch" forName="wedge3Tx" refType="w" fact="0.2"/>
          <dgm:constr type="h" for="ch" forName="wedge3Tx" refType="h" fact="0.155"/>
          <dgm:constr type="l" for="ch" forName="wedge4" refType="w" fact="0.08"/>
          <dgm:constr type="t" for="ch" forName="wedge4" refType="h" fact="0.1"/>
          <dgm:constr type="w" for="ch" forName="wedge4" refType="w" fact="0.84"/>
          <dgm:constr type="h" for="ch" forName="wedge4" refType="h" fact="0.84"/>
          <dgm:constr type="l" for="ch" forName="dummy4a" refType="w" fact="0.6822"/>
          <dgm:constr type="t" for="ch" forName="dummy4a" refType="h" fact="0.8984"/>
          <dgm:constr type="l" for="ch" forName="dummy4b" refType="w" fact="0.3178"/>
          <dgm:constr type="t" for="ch" forName="dummy4b" refType="h" fact="0.8984"/>
          <dgm:constr type="l" for="ch" forName="wedge4Tx" refType="w" fact="0.4025"/>
          <dgm:constr type="t" for="ch" forName="wedge4Tx" refType="h" fact="0.76"/>
          <dgm:constr type="w" for="ch" forName="wedge4Tx" refType="w" fact="0.195"/>
          <dgm:constr type="h" for="ch" forName="wedge4Tx" refType="h" fact="0.14"/>
          <dgm:constr type="l" for="ch" forName="wedge5" refType="w" fact="0.0644"/>
          <dgm:constr type="t" for="ch" forName="wedge5" refType="h" fact="0.0925"/>
          <dgm:constr type="w" for="ch" forName="wedge5" refType="w" fact="0.84"/>
          <dgm:constr type="h" for="ch" forName="wedge5" refType="h" fact="0.84"/>
          <dgm:constr type="l" for="ch" forName="dummy5a" refType="w" fact="0.3021"/>
          <dgm:constr type="t" for="ch" forName="dummy5a" refType="h" fact="0.8909"/>
          <dgm:constr type="l" for="ch" forName="dummy5b" refType="w" fact="0.0749"/>
          <dgm:constr type="t" for="ch" forName="dummy5b" refType="h" fact="0.6059"/>
          <dgm:constr type="r" for="ch" forName="wedge5Tx" refType="w" fact="0.365"/>
          <dgm:constr type="t" for="ch" forName="wedge5Tx" refType="h" fact="0.59"/>
          <dgm:constr type="w" for="ch" forName="wedge5Tx" refType="w" fact="0.2"/>
          <dgm:constr type="h" for="ch" forName="wedge5Tx" refType="h" fact="0.155"/>
          <dgm:constr type="l" for="ch" forName="wedge6" refType="w" fact="0.0605"/>
          <dgm:constr type="t" for="ch" forName="wedge6" refType="h" fact="0.0755"/>
          <dgm:constr type="w" for="ch" forName="wedge6" refType="w" fact="0.84"/>
          <dgm:constr type="h" for="ch" forName="wedge6" refType="h" fact="0.84"/>
          <dgm:constr type="l" for="ch" forName="dummy6a" refType="w" fact="0.071"/>
          <dgm:constr type="t" for="ch" forName="dummy6a" refType="h" fact="0.589"/>
          <dgm:constr type="l" for="ch" forName="dummy6b" refType="w" fact="0.1521"/>
          <dgm:constr type="t" for="ch" forName="dummy6b" refType="h" fact="0.2337"/>
          <dgm:constr type="r" for="ch" forName="wedge6Tx" refType="w" fact="0.33"/>
          <dgm:constr type="t" for="ch" forName="wedge6Tx" refType="h" fact="0.38"/>
          <dgm:constr type="w" for="ch" forName="wedge6Tx" refType="w" fact="0.23"/>
          <dgm:constr type="h" for="ch" forName="wedge6Tx" refType="h" fact="0.14"/>
          <dgm:constr type="l" for="ch" forName="wedge7" refType="w" fact="0.0713"/>
          <dgm:constr type="t" for="ch" forName="wedge7" refType="h" fact="0.062"/>
          <dgm:constr type="w" for="ch" forName="wedge7" refType="w" fact="0.84"/>
          <dgm:constr type="h" for="ch" forName="wedge7" refType="h" fact="0.84"/>
          <dgm:constr type="l" for="ch" forName="dummy7a" refType="w" fact="0.163"/>
          <dgm:constr type="t" for="ch" forName="dummy7a" refType="h" fact="0.2201"/>
          <dgm:constr type="l" for="ch" forName="dummy7b" refType="w" fact="0.4913"/>
          <dgm:constr type="t" for="ch" forName="dummy7b" refType="h" fact="0.062"/>
          <dgm:constr type="r" for="ch" forName="wedge7Tx" refType="w" fact="0.47"/>
          <dgm:constr type="t" for="ch" forName="wedge7Tx" refType="h" fact="0.14"/>
          <dgm:constr type="w" for="ch" forName="wedge7Tx" refType="w" fact="0.2"/>
          <dgm:constr type="h" for="ch" forName="wedge7Tx" refType="h" fact="0.16"/>
          <dgm:constr type="h" for="ch" forName="arrowWedge1" refType="w" fact="0.08"/>
          <dgm:constr type="diam" for="ch" forName="arrowWedge1" refType="w" fact="0.84"/>
          <dgm:constr type="l" for="ch" forName="arrowWedge1" refType="w" fact="0.5"/>
          <dgm:constr type="t" for="ch" forName="arrowWedge1" refType="w" fact="0.5"/>
          <dgm:constr type="h" for="ch" forName="arrowWedge2" refType="w" fact="0.08"/>
          <dgm:constr type="diam" for="ch" forName="arrowWedge2" refType="w" fact="0.84"/>
          <dgm:constr type="l" for="ch" forName="arrowWedge2" refType="w" fact="0.5"/>
          <dgm:constr type="t" for="ch" forName="arrowWedge2" refType="w" fact="0.5"/>
          <dgm:constr type="h" for="ch" forName="arrowWedge3" refType="w" fact="0.08"/>
          <dgm:constr type="diam" for="ch" forName="arrowWedge3" refType="w" fact="0.84"/>
          <dgm:constr type="l" for="ch" forName="arrowWedge3" refType="w" fact="0.5"/>
          <dgm:constr type="t" for="ch" forName="arrowWedge3" refType="w" fact="0.5"/>
          <dgm:constr type="h" for="ch" forName="arrowWedge4" refType="w" fact="0.08"/>
          <dgm:constr type="diam" for="ch" forName="arrowWedge4" refType="w" fact="0.84"/>
          <dgm:constr type="l" for="ch" forName="arrowWedge4" refType="w" fact="0.5"/>
          <dgm:constr type="t" for="ch" forName="arrowWedge4" refType="w" fact="0.5"/>
          <dgm:constr type="h" for="ch" forName="arrowWedge5" refType="w" fact="0.08"/>
          <dgm:constr type="diam" for="ch" forName="arrowWedge5" refType="w" fact="0.84"/>
          <dgm:constr type="l" for="ch" forName="arrowWedge5" refType="w" fact="0.5"/>
          <dgm:constr type="t" for="ch" forName="arrowWedge5" refType="w" fact="0.5"/>
          <dgm:constr type="h" for="ch" forName="arrowWedge6" refType="w" fact="0.08"/>
          <dgm:constr type="diam" for="ch" forName="arrowWedge6" refType="w" fact="0.84"/>
          <dgm:constr type="l" for="ch" forName="arrowWedge6" refType="w" fact="0.5"/>
          <dgm:constr type="t" for="ch" forName="arrowWedge6" refType="w" fact="0.5"/>
          <dgm:constr type="h" for="ch" forName="arrowWedge7" refType="w" fact="0.08"/>
          <dgm:constr type="diam" for="ch" forName="arrowWedge7" refType="w" fact="0.84"/>
          <dgm:constr type="l" for="ch" forName="arrowWedge7" refType="w" fact="0.5"/>
          <dgm:constr type="t" for="ch" forName="arrowWedge7" refType="w" fact="0.5"/>
          <dgm:constr type="primFontSz" for="ch" ptType="node" op="equ"/>
        </dgm:constrLst>
      </dgm:else>
    </dgm:choose>
    <dgm:ruleLst/>
    <dgm:choose name="Name8">
      <dgm:if name="Name9" axis="ch" ptType="node" func="cnt" op="gte" val="1">
        <dgm:layoutNode name="wedge1">
          <dgm:alg type="sp"/>
          <dgm:choose name="Name10">
            <dgm:if name="Name11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12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13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14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15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16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17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18">
            <dgm:if name="Name19" func="var" arg="dir" op="equ" val="norm">
              <dgm:presOf axis="ch desOrSelf" ptType="node node" st="1 1" cnt="1 0"/>
            </dgm:if>
            <dgm:else name="Name20">
              <dgm:choose name="Name21">
                <dgm:if name="Name22" axis="ch" ptType="node" func="cnt" op="equ" val="1">
                  <dgm:presOf axis="ch desOrSelf" ptType="node node" st="1 1" cnt="1 0"/>
                </dgm:if>
                <dgm:if name="Name23" axis="ch" ptType="node" func="cnt" op="equ" val="2">
                  <dgm:presOf axis="ch desOrSelf" ptType="node node" st="2 1" cnt="1 0"/>
                </dgm:if>
                <dgm:if name="Name24" axis="ch" ptType="node" func="cnt" op="equ" val="3">
                  <dgm:presOf axis="ch desOrSelf" ptType="node node" st="3 1" cnt="1 0"/>
                </dgm:if>
                <dgm:if name="Name25" axis="ch" ptType="node" func="cnt" op="equ" val="4">
                  <dgm:presOf axis="ch desOrSelf" ptType="node node" st="4 1" cnt="1 0"/>
                </dgm:if>
                <dgm:if name="Name26" axis="ch" ptType="node" func="cnt" op="equ" val="5">
                  <dgm:presOf axis="ch desOrSelf" ptType="node node" st="5 1" cnt="1 0"/>
                </dgm:if>
                <dgm:if name="Name27" axis="ch" ptType="node" func="cnt" op="equ" val="6">
                  <dgm:presOf axis="ch desOrSelf" ptType="node node" st="6 1" cnt="1 0"/>
                </dgm:if>
                <dgm:else name="Name28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dummy1a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1b" moveWith="wedge1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29">
            <dgm:if name="Name30" func="var" arg="dir" op="equ" val="norm">
              <dgm:presOf axis="ch desOrSelf" ptType="node node" st="1 1" cnt="1 0"/>
            </dgm:if>
            <dgm:else name="Name31">
              <dgm:choose name="Name32">
                <dgm:if name="Name33" axis="ch" ptType="node" func="cnt" op="equ" val="1">
                  <dgm:presOf axis="ch desOrSelf" ptType="node node" st="1 1" cnt="1 0"/>
                </dgm:if>
                <dgm:if name="Name34" axis="ch" ptType="node" func="cnt" op="equ" val="2">
                  <dgm:presOf axis="ch desOrSelf" ptType="node node" st="2 1" cnt="1 0"/>
                </dgm:if>
                <dgm:if name="Name35" axis="ch" ptType="node" func="cnt" op="equ" val="3">
                  <dgm:presOf axis="ch desOrSelf" ptType="node node" st="3 1" cnt="1 0"/>
                </dgm:if>
                <dgm:if name="Name36" axis="ch" ptType="node" func="cnt" op="equ" val="4">
                  <dgm:presOf axis="ch desOrSelf" ptType="node node" st="4 1" cnt="1 0"/>
                </dgm:if>
                <dgm:if name="Name37" axis="ch" ptType="node" func="cnt" op="equ" val="5">
                  <dgm:presOf axis="ch desOrSelf" ptType="node node" st="5 1" cnt="1 0"/>
                </dgm:if>
                <dgm:if name="Name38" axis="ch" ptType="node" func="cnt" op="equ" val="6">
                  <dgm:presOf axis="ch desOrSelf" ptType="node node" st="6 1" cnt="1 0"/>
                </dgm:if>
                <dgm:else name="Name39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40"/>
    </dgm:choose>
    <dgm:choose name="Name41">
      <dgm:if name="Name42" axis="ch" ptType="node" func="cnt" op="gte" val="2">
        <dgm:layoutNode name="wedge2">
          <dgm:alg type="sp"/>
          <dgm:choose name="Name43">
            <dgm:if name="Name44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45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46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47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48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49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50">
            <dgm:if name="Name51" func="var" arg="dir" op="equ" val="norm">
              <dgm:presOf axis="ch desOrSelf" ptType="node node" st="2 1" cnt="1 0"/>
            </dgm:if>
            <dgm:else name="Name52">
              <dgm:choose name="Name53">
                <dgm:if name="Name54" axis="ch" ptType="node" func="cnt" op="equ" val="2">
                  <dgm:presOf axis="ch desOrSelf" ptType="node node" st="1 1" cnt="1 0"/>
                </dgm:if>
                <dgm:if name="Name55" axis="ch" ptType="node" func="cnt" op="equ" val="3">
                  <dgm:presOf axis="ch desOrSelf" ptType="node node" st="2 1" cnt="1 0"/>
                </dgm:if>
                <dgm:if name="Name56" axis="ch" ptType="node" func="cnt" op="equ" val="4">
                  <dgm:presOf axis="ch desOrSelf" ptType="node node" st="3 1" cnt="1 0"/>
                </dgm:if>
                <dgm:if name="Name57" axis="ch" ptType="node" func="cnt" op="equ" val="5">
                  <dgm:presOf axis="ch desOrSelf" ptType="node node" st="4 1" cnt="1 0"/>
                </dgm:if>
                <dgm:if name="Name58" axis="ch" ptType="node" func="cnt" op="equ" val="6">
                  <dgm:presOf axis="ch desOrSelf" ptType="node node" st="5 1" cnt="1 0"/>
                </dgm:if>
                <dgm:else name="Name59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dummy2a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2b" moveWith="wedge2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60">
            <dgm:if name="Name61" func="var" arg="dir" op="equ" val="norm">
              <dgm:presOf axis="ch desOrSelf" ptType="node node" st="2 1" cnt="1 0"/>
            </dgm:if>
            <dgm:else name="Name62">
              <dgm:choose name="Name63">
                <dgm:if name="Name64" axis="ch" ptType="node" func="cnt" op="equ" val="2">
                  <dgm:presOf axis="ch desOrSelf" ptType="node node" st="1 1" cnt="1 0"/>
                </dgm:if>
                <dgm:if name="Name65" axis="ch" ptType="node" func="cnt" op="equ" val="3">
                  <dgm:presOf axis="ch desOrSelf" ptType="node node" st="2 1" cnt="1 0"/>
                </dgm:if>
                <dgm:if name="Name66" axis="ch" ptType="node" func="cnt" op="equ" val="4">
                  <dgm:presOf axis="ch desOrSelf" ptType="node node" st="3 1" cnt="1 0"/>
                </dgm:if>
                <dgm:if name="Name67" axis="ch" ptType="node" func="cnt" op="equ" val="5">
                  <dgm:presOf axis="ch desOrSelf" ptType="node node" st="4 1" cnt="1 0"/>
                </dgm:if>
                <dgm:if name="Name68" axis="ch" ptType="node" func="cnt" op="equ" val="6">
                  <dgm:presOf axis="ch desOrSelf" ptType="node node" st="5 1" cnt="1 0"/>
                </dgm:if>
                <dgm:else name="Name69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70"/>
    </dgm:choose>
    <dgm:choose name="Name71">
      <dgm:if name="Name72" axis="ch" ptType="node" func="cnt" op="gte" val="3">
        <dgm:layoutNode name="wedge3">
          <dgm:alg type="sp"/>
          <dgm:choose name="Name73">
            <dgm:if name="Name74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75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76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77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78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79">
            <dgm:if name="Name80" func="var" arg="dir" op="equ" val="norm">
              <dgm:presOf axis="ch desOrSelf" ptType="node node" st="3 1" cnt="1 0"/>
            </dgm:if>
            <dgm:else name="Name81">
              <dgm:choose name="Name82">
                <dgm:if name="Name83" axis="ch" ptType="node" func="cnt" op="equ" val="3">
                  <dgm:presOf axis="ch desOrSelf" ptType="node node" st="1 1" cnt="1 0"/>
                </dgm:if>
                <dgm:if name="Name84" axis="ch" ptType="node" func="cnt" op="equ" val="4">
                  <dgm:presOf axis="ch desOrSelf" ptType="node node" st="2 1" cnt="1 0"/>
                </dgm:if>
                <dgm:if name="Name85" axis="ch" ptType="node" func="cnt" op="equ" val="5">
                  <dgm:presOf axis="ch desOrSelf" ptType="node node" st="3 1" cnt="1 0"/>
                </dgm:if>
                <dgm:if name="Name86" axis="ch" ptType="node" func="cnt" op="equ" val="6">
                  <dgm:presOf axis="ch desOrSelf" ptType="node node" st="4 1" cnt="1 0"/>
                </dgm:if>
                <dgm:else name="Name87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dummy3a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3b" moveWith="wedge3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88">
            <dgm:if name="Name89" func="var" arg="dir" op="equ" val="norm">
              <dgm:presOf axis="ch desOrSelf" ptType="node node" st="3 1" cnt="1 0"/>
            </dgm:if>
            <dgm:else name="Name90">
              <dgm:choose name="Name91">
                <dgm:if name="Name92" axis="ch" ptType="node" func="cnt" op="equ" val="3">
                  <dgm:presOf axis="ch desOrSelf" ptType="node node" st="1 1" cnt="1 0"/>
                </dgm:if>
                <dgm:if name="Name93" axis="ch" ptType="node" func="cnt" op="equ" val="4">
                  <dgm:presOf axis="ch desOrSelf" ptType="node node" st="2 1" cnt="1 0"/>
                </dgm:if>
                <dgm:if name="Name94" axis="ch" ptType="node" func="cnt" op="equ" val="5">
                  <dgm:presOf axis="ch desOrSelf" ptType="node node" st="3 1" cnt="1 0"/>
                </dgm:if>
                <dgm:if name="Name95" axis="ch" ptType="node" func="cnt" op="equ" val="6">
                  <dgm:presOf axis="ch desOrSelf" ptType="node node" st="4 1" cnt="1 0"/>
                </dgm:if>
                <dgm:else name="Name96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97"/>
    </dgm:choose>
    <dgm:choose name="Name98">
      <dgm:if name="Name99" axis="ch" ptType="node" func="cnt" op="gte" val="4">
        <dgm:layoutNode name="wedge4">
          <dgm:alg type="sp"/>
          <dgm:choose name="Name100">
            <dgm:if name="Name101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02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03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04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05">
            <dgm:if name="Name106" func="var" arg="dir" op="equ" val="norm">
              <dgm:presOf axis="ch desOrSelf" ptType="node node" st="4 1" cnt="1 0"/>
            </dgm:if>
            <dgm:else name="Name107">
              <dgm:choose name="Name108">
                <dgm:if name="Name109" axis="ch" ptType="node" func="cnt" op="equ" val="4">
                  <dgm:presOf axis="ch desOrSelf" ptType="node node" st="1 1" cnt="1 0"/>
                </dgm:if>
                <dgm:if name="Name110" axis="ch" ptType="node" func="cnt" op="equ" val="5">
                  <dgm:presOf axis="ch desOrSelf" ptType="node node" st="2 1" cnt="1 0"/>
                </dgm:if>
                <dgm:if name="Name111" axis="ch" ptType="node" func="cnt" op="equ" val="6">
                  <dgm:presOf axis="ch desOrSelf" ptType="node node" st="3 1" cnt="1 0"/>
                </dgm:if>
                <dgm:else name="Name112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dummy4a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4b" moveWith="wedge4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13">
            <dgm:if name="Name114" func="var" arg="dir" op="equ" val="norm">
              <dgm:presOf axis="ch desOrSelf" ptType="node node" st="4 1" cnt="1 0"/>
            </dgm:if>
            <dgm:else name="Name115">
              <dgm:choose name="Name116">
                <dgm:if name="Name117" axis="ch" ptType="node" func="cnt" op="equ" val="4">
                  <dgm:presOf axis="ch desOrSelf" ptType="node node" st="1 1" cnt="1 0"/>
                </dgm:if>
                <dgm:if name="Name118" axis="ch" ptType="node" func="cnt" op="equ" val="5">
                  <dgm:presOf axis="ch desOrSelf" ptType="node node" st="2 1" cnt="1 0"/>
                </dgm:if>
                <dgm:if name="Name119" axis="ch" ptType="node" func="cnt" op="equ" val="6">
                  <dgm:presOf axis="ch desOrSelf" ptType="node node" st="3 1" cnt="1 0"/>
                </dgm:if>
                <dgm:else name="Name120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21"/>
    </dgm:choose>
    <dgm:choose name="Name122">
      <dgm:if name="Name123" axis="ch" ptType="node" func="cnt" op="gte" val="5">
        <dgm:layoutNode name="wedge5">
          <dgm:alg type="sp"/>
          <dgm:choose name="Name124">
            <dgm:if name="Name125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26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27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28">
            <dgm:if name="Name129" func="var" arg="dir" op="equ" val="norm">
              <dgm:presOf axis="ch desOrSelf" ptType="node node" st="5 1" cnt="1 0"/>
            </dgm:if>
            <dgm:else name="Name130">
              <dgm:choose name="Name131">
                <dgm:if name="Name132" axis="ch" ptType="node" func="cnt" op="equ" val="5">
                  <dgm:presOf axis="ch desOrSelf" ptType="node node" st="1 1" cnt="1 0"/>
                </dgm:if>
                <dgm:if name="Name133" axis="ch" ptType="node" func="cnt" op="equ" val="6">
                  <dgm:presOf axis="ch desOrSelf" ptType="node node" st="2 1" cnt="1 0"/>
                </dgm:if>
                <dgm:else name="Name134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dummy5a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5b" moveWith="wedge5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35">
            <dgm:if name="Name136" func="var" arg="dir" op="equ" val="norm">
              <dgm:presOf axis="ch desOrSelf" ptType="node node" st="5 1" cnt="1 0"/>
            </dgm:if>
            <dgm:else name="Name137">
              <dgm:choose name="Name138">
                <dgm:if name="Name139" axis="ch" ptType="node" func="cnt" op="equ" val="5">
                  <dgm:presOf axis="ch desOrSelf" ptType="node node" st="1 1" cnt="1 0"/>
                </dgm:if>
                <dgm:if name="Name140" axis="ch" ptType="node" func="cnt" op="equ" val="6">
                  <dgm:presOf axis="ch desOrSelf" ptType="node node" st="2 1" cnt="1 0"/>
                </dgm:if>
                <dgm:else name="Name141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42"/>
    </dgm:choose>
    <dgm:choose name="Name143">
      <dgm:if name="Name144" axis="ch" ptType="node" func="cnt" op="gte" val="6">
        <dgm:layoutNode name="wedge6">
          <dgm:alg type="sp"/>
          <dgm:choose name="Name145">
            <dgm:if name="Name146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47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48">
            <dgm:if name="Name149" func="var" arg="dir" op="equ" val="norm">
              <dgm:presOf axis="ch desOrSelf" ptType="node node" st="6 1" cnt="1 0"/>
            </dgm:if>
            <dgm:else name="Name150">
              <dgm:choose name="Name151">
                <dgm:if name="Name152" axis="ch" ptType="node" func="cnt" op="equ" val="6">
                  <dgm:presOf axis="ch desOrSelf" ptType="node node" st="1 1" cnt="1 0"/>
                </dgm:if>
                <dgm:else name="Name153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dummy6a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6b" moveWith="wedge6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4">
            <dgm:if name="Name155" func="var" arg="dir" op="equ" val="norm">
              <dgm:presOf axis="ch desOrSelf" ptType="node node" st="6 1" cnt="1 0"/>
            </dgm:if>
            <dgm:else name="Name156">
              <dgm:choose name="Name157">
                <dgm:if name="Name158" axis="ch" ptType="node" func="cnt" op="equ" val="6">
                  <dgm:presOf axis="ch desOrSelf" ptType="node node" st="1 1" cnt="1 0"/>
                </dgm:if>
                <dgm:else name="Name159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0"/>
    </dgm:choose>
    <dgm:choose name="Name161">
      <dgm:if name="Name162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63">
            <dgm:if name="Name164" func="var" arg="dir" op="equ" val="norm">
              <dgm:presOf axis="ch desOrSelf" ptType="node node" st="7 1" cnt="1 0"/>
            </dgm:if>
            <dgm:else name="Name165">
              <dgm:presOf axis="ch desOrSelf" ptType="node node" st="1 1" cnt="1 0"/>
            </dgm:else>
          </dgm:choose>
          <dgm:constrLst/>
          <dgm:ruleLst/>
        </dgm:layoutNode>
        <dgm:layoutNode name="dummy7a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dummy7b" moveWith="wedge7">
          <dgm:alg type="sp"/>
          <dgm:shape xmlns:r="http://schemas.openxmlformats.org/officeDocument/2006/relationships" r:blip="">
            <dgm:adjLst/>
          </dgm:shape>
          <dgm:presOf/>
          <dgm:constrLst>
            <dgm:constr type="w" val="1"/>
            <dgm:constr type="h" val="1"/>
          </dgm:constrLst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6">
            <dgm:if name="Name167" func="var" arg="dir" op="equ" val="norm">
              <dgm:presOf axis="ch desOrSelf" ptType="node node" st="7 1" cnt="1 0"/>
            </dgm:if>
            <dgm:else name="Name168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69"/>
    </dgm:choose>
    <dgm:choose name="Name170">
      <dgm:if name="Name171" axis="ch" ptType="node" func="cnt" op="equ" val="1">
        <dgm:forEach name="Name172" axis="ch" ptType="sibTrans" hideLastTrans="0" cnt="1">
          <dgm:layoutNode name="arrowWedge1single" styleLbl="fgSibTrans2D1">
            <dgm:choose name="Name173">
              <dgm:if name="Name174" func="var" arg="dir" op="equ" val="norm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arr"/>
                  <dgm:param type="endSty" val="noArr"/>
                </dgm:alg>
              </dgm:if>
              <dgm:else name="Name175">
                <dgm:alg type="conn">
                  <dgm:param type="connRout" val="longCurve"/>
                  <dgm:param type="srcNode" val="dummy1a"/>
                  <dgm:param type="dstNode" val="dummy1b"/>
                  <dgm:param type="begPts" val="tL"/>
                  <dgm:param type="endPts" val="tR"/>
                  <dgm:param type="begSty" val="noArr"/>
                  <dgm:param type="endSty" val="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if name="Name176" axis="ch" ptType="node" func="cnt" op="gte" val="2">
        <dgm:forEach name="Name177" axis="ch" ptType="sibTrans" hideLastTrans="0" cnt="1">
          <dgm:layoutNode name="arrowWedge1" styleLbl="fgSibTrans2D1">
            <dgm:choose name="Name178">
              <dgm:if name="Name179" func="var" arg="dir" op="equ" val="norm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noArr"/>
                  <dgm:param type="endSty" val="arr"/>
                </dgm:alg>
              </dgm:if>
              <dgm:else name="Name180">
                <dgm:alg type="conn">
                  <dgm:param type="connRout" val="curve"/>
                  <dgm:param type="srcNode" val="dummy1a"/>
                  <dgm:param type="dstNode" val="dummy1b"/>
                  <dgm:param type="begPts" val="tL"/>
                  <dgm:param type="endPts" val="tL"/>
                  <dgm:param type="begSty" val="arr"/>
                  <dgm:param type="endSty" val="noArr"/>
                </dgm:alg>
              </dgm:else>
            </dgm:choose>
            <dgm:shape xmlns:r="http://schemas.openxmlformats.org/officeDocument/2006/relationships" type="conn" r:blip="">
              <dgm:adjLst/>
            </dgm:shape>
            <dgm:presOf/>
            <dgm:constrLst>
              <dgm:constr type="w" val="1"/>
              <dgm:constr type="begPad"/>
              <dgm:constr type="endPad"/>
            </dgm:constrLst>
            <dgm:ruleLst/>
          </dgm:layoutNode>
        </dgm:forEach>
      </dgm:if>
      <dgm:else name="Name181"/>
    </dgm:choose>
    <dgm:forEach name="Name182" axis="ch" ptType="sibTrans" hideLastTrans="0" st="2" cnt="1">
      <dgm:layoutNode name="arrowWedge2" styleLbl="fgSibTrans2D1">
        <dgm:choose name="Name183">
          <dgm:if name="Name184" func="var" arg="dir" op="equ" val="norm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5">
            <dgm:alg type="conn">
              <dgm:param type="connRout" val="curve"/>
              <dgm:param type="srcNode" val="dummy2a"/>
              <dgm:param type="dstNode" val="dummy2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86" axis="ch" ptType="sibTrans" hideLastTrans="0" st="3" cnt="1">
      <dgm:layoutNode name="arrowWedge3" styleLbl="fgSibTrans2D1">
        <dgm:choose name="Name187">
          <dgm:if name="Name188" func="var" arg="dir" op="equ" val="norm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89">
            <dgm:alg type="conn">
              <dgm:param type="connRout" val="curve"/>
              <dgm:param type="srcNode" val="dummy3a"/>
              <dgm:param type="dstNode" val="dummy3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0" axis="ch" ptType="sibTrans" hideLastTrans="0" st="4" cnt="1">
      <dgm:layoutNode name="arrowWedge4" styleLbl="fgSibTrans2D1">
        <dgm:choose name="Name191">
          <dgm:if name="Name192" func="var" arg="dir" op="equ" val="norm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3">
            <dgm:alg type="conn">
              <dgm:param type="connRout" val="curve"/>
              <dgm:param type="srcNode" val="dummy4a"/>
              <dgm:param type="dstNode" val="dummy4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4" axis="ch" ptType="sibTrans" hideLastTrans="0" st="5" cnt="1">
      <dgm:layoutNode name="arrowWedge5" styleLbl="fgSibTrans2D1">
        <dgm:choose name="Name195">
          <dgm:if name="Name196" func="var" arg="dir" op="equ" val="norm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197">
            <dgm:alg type="conn">
              <dgm:param type="connRout" val="curve"/>
              <dgm:param type="srcNode" val="dummy5a"/>
              <dgm:param type="dstNode" val="dummy5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198" axis="ch" ptType="sibTrans" hideLastTrans="0" st="6" cnt="1">
      <dgm:layoutNode name="arrowWedge6" styleLbl="fgSibTrans2D1">
        <dgm:choose name="Name199">
          <dgm:if name="Name200" func="var" arg="dir" op="equ" val="norm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1">
            <dgm:alg type="conn">
              <dgm:param type="connRout" val="curve"/>
              <dgm:param type="srcNode" val="dummy6a"/>
              <dgm:param type="dstNode" val="dummy6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  <dgm:forEach name="Name202" axis="ch" ptType="sibTrans" hideLastTrans="0" st="7" cnt="1">
      <dgm:layoutNode name="arrowWedge7" styleLbl="fgSibTrans2D1">
        <dgm:choose name="Name203">
          <dgm:if name="Name204" func="var" arg="dir" op="equ" val="norm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noArr"/>
              <dgm:param type="endSty" val="arr"/>
            </dgm:alg>
          </dgm:if>
          <dgm:else name="Name205">
            <dgm:alg type="conn">
              <dgm:param type="connRout" val="curve"/>
              <dgm:param type="srcNode" val="dummy7a"/>
              <dgm:param type="dstNode" val="dummy7b"/>
              <dgm:param type="begPts" val="tL"/>
              <dgm:param type="endPts" val="tL"/>
              <dgm:param type="begSty" val="arr"/>
              <dgm:param type="endSty" val="noArr"/>
            </dgm:alg>
          </dgm:else>
        </dgm:choose>
        <dgm:shape xmlns:r="http://schemas.openxmlformats.org/officeDocument/2006/relationships" type="conn" r:blip="">
          <dgm:adjLst/>
        </dgm:shape>
        <dgm:presOf/>
        <dgm:constrLst>
          <dgm:constr type="w" val="1"/>
          <dgm:constr type="begPad"/>
          <dgm:constr type="endPad"/>
        </dgm:constrLst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65D2607-0742-0A43-A332-0148EE0745CB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CC9C7AB9-784B-9E4D-8964-9798DCB2F8BE}" type="datetimeFigureOut">
              <a:rPr lang="en-US" altLang="en-US"/>
              <a:pPr>
                <a:defRPr/>
              </a:pPr>
              <a:t>9/5/2023</a:t>
            </a:fld>
            <a:endParaRPr lang="en-US" alt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ECC3BD-B960-2340-BB61-8407423509E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D13146D-CB7B-BF46-83F4-4D4413A32A26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7FA1D335-E08E-FF42-B639-85346B84A3FD}" type="slidenum">
              <a:rPr lang="en-US" altLang="en-US"/>
              <a:pPr>
                <a:defRPr/>
              </a:pPr>
              <a:t>‹#›</a:t>
            </a:fld>
            <a:endParaRPr lang="en-US" altLang="en-US" dirty="0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6843B5C-0E08-5E42-9BDD-FE6EA51E7B6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40425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E551B61-67BD-A04E-A1D0-6B0BB4B87B1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C18B55-8E2A-B64D-8D0F-2D9C930588F3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79E5AC00-4E48-E247-B85F-8DE95A46B09A}" type="datetimeFigureOut">
              <a:rPr lang="en-US"/>
              <a:pPr>
                <a:defRPr/>
              </a:pPr>
              <a:t>9/5/2023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BE0EC5-9013-244A-AD8C-1B60CD159AD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BA05342-6DE6-9943-9C76-177B67F7CA4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F22BED0-8F16-7544-AC0C-616ECF54C49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10" name="Notes Placeholder 9">
            <a:extLst>
              <a:ext uri="{FF2B5EF4-FFF2-40B4-BE49-F238E27FC236}">
                <a16:creationId xmlns:a16="http://schemas.microsoft.com/office/drawing/2014/main" id="{CF2535FB-50A9-2944-A2FB-F3E2C5AF53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Slide Image Placeholder 10">
            <a:extLst>
              <a:ext uri="{FF2B5EF4-FFF2-40B4-BE49-F238E27FC236}">
                <a16:creationId xmlns:a16="http://schemas.microsoft.com/office/drawing/2014/main" id="{14000A8D-19E0-2D4B-85AF-5E83189D854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0935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60810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96765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9020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511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9906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648872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50615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260669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37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Added this page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9971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16977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93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2936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88686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405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27566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CF22BED0-8F16-7544-AC0C-616ECF54C49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MS PGothic" panose="020B0600070205080204" pitchFamily="34" charset="-128"/>
                <a:cs typeface="+mn-cs"/>
              </a:rPr>
              <a:pPr marL="0" marR="0" lvl="0" indent="0" algn="r" defTabSz="4572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MS PGothic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243966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CF22BED0-8F16-7544-AC0C-616ECF54C49F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83048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 text only (whit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1EBD-D32C-F949-8F29-7750203928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2966720"/>
            <a:ext cx="9144000" cy="575812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accent6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1DE83C-CCFC-4544-AD24-9FE9C8151B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4480" y="3759200"/>
            <a:ext cx="9133840" cy="4247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FB3D8-A4D8-D44F-BAD0-7608A4E072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08F93B54-E537-594D-B83B-A6CEE9FC270C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C9AAA-83CC-AB44-A051-AA904532ED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D1F6337-465B-AC4E-B96B-EE4DC048F01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33" y="6238813"/>
            <a:ext cx="27305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3354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 text only (white)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01EBD-D32C-F949-8F29-77502039280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24000" y="2966720"/>
            <a:ext cx="9144000" cy="575812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41DE83C-CCFC-4544-AD24-9FE9C8151BF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554480" y="3759200"/>
            <a:ext cx="9133840" cy="424732"/>
          </a:xfrm>
          <a:prstGeom prst="rect">
            <a:avLst/>
          </a:prstGeom>
        </p:spPr>
        <p:txBody>
          <a:bodyPr wrap="square" anchor="t" anchorCtr="0">
            <a:spAutoFit/>
          </a:bodyPr>
          <a:lstStyle>
            <a:lvl1pPr marL="0" indent="0" algn="ctr">
              <a:buNone/>
              <a:defRPr sz="2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subtitle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8FB3D8-A4D8-D44F-BAD0-7608A4E0720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08F93B54-E537-594D-B83B-A6CEE9FC270C}" type="datetime1">
              <a:rPr lang="en-US" smtClean="0"/>
              <a:pPr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9C9AAA-83CC-AB44-A051-AA904532EDE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AB530-1CA6-4CD8-BB17-33EA563977B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6A26B9B-E872-DB45-BB63-23EF892A3E5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2299" y="6169217"/>
            <a:ext cx="27305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0388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large image (blu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 descr="Picture goes here. &#10;Use the link on the “How to add photos” slide (slide 2 of template) and select a large image to insert.&#10;Click and drag from folder, or copy and paste.&#10;">
            <a:extLst>
              <a:ext uri="{FF2B5EF4-FFF2-40B4-BE49-F238E27FC236}">
                <a16:creationId xmlns:a16="http://schemas.microsoft.com/office/drawing/2014/main" id="{E295C105-6067-9941-90F0-B3230F59474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141281"/>
            <a:ext cx="12192000" cy="571671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baseline="0"/>
            </a:lvl1pPr>
          </a:lstStyle>
          <a:p>
            <a:endParaRPr lang="en-US" dirty="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E4AB791B-EBD3-AE43-8D6F-24A09D8F55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160" y="579769"/>
            <a:ext cx="7731760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1020B00D-DD32-1540-AA4F-F020C4E4E7EC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F08CDBD5-BC90-664C-B90E-779A43BA9DB7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663E3D73-C0F1-554A-9852-FC8C385A451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123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bullet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EE4-BCC8-4945-AF27-6D3BFBABBDDF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C76A59-55F1-4C4B-A0D4-B6A63A8B1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19" y="1263232"/>
            <a:ext cx="11193781" cy="4783602"/>
          </a:xfrm>
          <a:prstGeom prst="rect">
            <a:avLst/>
          </a:prstGeom>
        </p:spPr>
        <p:txBody>
          <a:bodyPr/>
          <a:lstStyle>
            <a:lvl2pPr marL="569913" indent="-277813">
              <a:buFont typeface="Calibri" panose="020F0502020204030204" pitchFamily="34" charset="0"/>
              <a:buChar char="‒"/>
              <a:defRPr/>
            </a:lvl2pPr>
            <a:lvl3pPr marL="914400" indent="-198438">
              <a:defRPr/>
            </a:lvl3pPr>
            <a:lvl4pPr marL="1319213" indent="-228600">
              <a:buFont typeface="Calibri" panose="020F0502020204030204" pitchFamily="34" charset="0"/>
              <a:buChar char="‒"/>
              <a:defRPr/>
            </a:lvl4pPr>
            <a:lvl5pPr marL="1662113" indent="-227013"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D89B9F5-A885-0C43-A573-53DEC5595E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160" y="579769"/>
            <a:ext cx="8508610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63389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- Outlin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C23FEE4-BCC8-4945-AF27-6D3BFBABBDDF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0EC76A59-55F1-4C4B-A0D4-B6A63A8B1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2919" y="1263232"/>
            <a:ext cx="11193781" cy="4783602"/>
          </a:xfrm>
          <a:prstGeom prst="rect">
            <a:avLst/>
          </a:prstGeom>
        </p:spPr>
        <p:txBody>
          <a:bodyPr/>
          <a:lstStyle>
            <a:lvl1pPr marL="342900" indent="-342900">
              <a:buFont typeface="+mj-lt"/>
              <a:buAutoNum type="arabicPeriod"/>
              <a:defRPr/>
            </a:lvl1pPr>
            <a:lvl2pPr marL="633413" indent="-341313">
              <a:buFont typeface="+mj-lt"/>
              <a:buAutoNum type="alphaLcPeriod"/>
              <a:defRPr/>
            </a:lvl2pPr>
            <a:lvl3pPr marL="1028700" indent="-314325">
              <a:buFont typeface="+mj-lt"/>
              <a:buAutoNum type="romanLcPeriod"/>
              <a:defRPr/>
            </a:lvl3pPr>
            <a:lvl4pPr marL="1433513" indent="-342900">
              <a:buFont typeface="+mj-lt"/>
              <a:buAutoNum type="arabicPeriod"/>
              <a:defRPr/>
            </a:lvl4pPr>
            <a:lvl5pPr marL="1778000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D89B9F5-A885-0C43-A573-53DEC5595E3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8160" y="579769"/>
            <a:ext cx="8508610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137688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 White (2 column; text and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D854D881-5BAB-CD40-8018-B5427F1E18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0"/>
            <a:ext cx="6019799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 goes here. 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 link on the “How to add photos” slide (slide 2 of template) and select a large image to insert.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and drag from folder, or copy and paste.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81B82-7ADF-234C-8C55-DD042927FDF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72E524C-FA9C-6A49-BC6C-6A3A39974495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1C163-4C62-DB4F-B739-E96A1E2EB1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43F0E9-389D-3A41-8FFE-8BF9CE380232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23436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12A0AF9-23B8-C744-AD0F-509F66362C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14A974-51BE-E441-8E14-A96AAB30257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UcPeriod"/>
              <a:defRPr/>
            </a:lvl2pPr>
            <a:lvl3pPr marL="1173162" indent="-365760">
              <a:buFont typeface="+mj-lt"/>
              <a:buAutoNum type="arabicParenR"/>
              <a:defRPr/>
            </a:lvl3pPr>
            <a:lvl4pPr marL="1433513" indent="-251460">
              <a:buFont typeface="+mj-lt"/>
              <a:buAutoNum type="alphaLcParenR"/>
              <a:defRPr/>
            </a:lvl4pPr>
            <a:lvl5pPr marL="1652270" indent="-219456">
              <a:buFont typeface="+mj-lt"/>
              <a:buAutoNum type="roman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1778017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ll White (2 column; text and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172200" cy="1114813"/>
          </a:xfrm>
          <a:prstGeom prst="rect">
            <a:avLst/>
          </a:prstGeom>
          <a:solidFill>
            <a:srgbClr val="203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D854D881-5BAB-CD40-8018-B5427F1E18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0"/>
            <a:ext cx="6019799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 goes here. 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 link on the “How to add photos” slide (slide 2 of template) and select a large image to insert.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and drag from folder, or copy and paste.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81B82-7ADF-234C-8C55-DD042927FDF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72E524C-FA9C-6A49-BC6C-6A3A39974495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1C163-4C62-DB4F-B739-E96A1E2EB1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43F0E9-389D-3A41-8FFE-8BF9CE380232}"/>
              </a:ext>
            </a:extLst>
          </p:cNvPr>
          <p:cNvCxnSpPr>
            <a:cxnSpLocks/>
          </p:cNvCxnSpPr>
          <p:nvPr userDrawn="1"/>
        </p:nvCxnSpPr>
        <p:spPr>
          <a:xfrm>
            <a:off x="0" y="1114813"/>
            <a:ext cx="617220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12A0AF9-23B8-C744-AD0F-509F66362C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14A974-51BE-E441-8E14-A96AAB30257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UcPeriod"/>
              <a:defRPr/>
            </a:lvl2pPr>
            <a:lvl3pPr marL="1173162" indent="-365760">
              <a:buFont typeface="+mj-lt"/>
              <a:buAutoNum type="arabicParenR"/>
              <a:defRPr/>
            </a:lvl3pPr>
            <a:lvl4pPr marL="1433513" indent="-251460">
              <a:buFont typeface="+mj-lt"/>
              <a:buAutoNum type="alphaLcParenR"/>
              <a:defRPr/>
            </a:lvl4pPr>
            <a:lvl5pPr marL="1652270" indent="-219456">
              <a:buFont typeface="+mj-lt"/>
              <a:buAutoNum type="roman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039692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8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All White (2 column Bullets; text and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6172200" cy="1114813"/>
          </a:xfrm>
          <a:prstGeom prst="rect">
            <a:avLst/>
          </a:prstGeom>
          <a:solidFill>
            <a:srgbClr val="203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Picture Placeholder 5">
            <a:extLst>
              <a:ext uri="{FF2B5EF4-FFF2-40B4-BE49-F238E27FC236}">
                <a16:creationId xmlns:a16="http://schemas.microsoft.com/office/drawing/2014/main" id="{D854D881-5BAB-CD40-8018-B5427F1E18DE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6172200" y="0"/>
            <a:ext cx="6019799" cy="6858000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Picture goes here. 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Use the link on the “How to add photos” slide (slide 2 of template) and select a large image to insert.</a:t>
            </a:r>
          </a:p>
          <a:p>
            <a:pPr marL="238125" marR="0" lvl="0" indent="-238125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203C7B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Click and drag from folder, or copy and paste.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081B82-7ADF-234C-8C55-DD042927FDF8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72E524C-FA9C-6A49-BC6C-6A3A39974495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E1C163-4C62-DB4F-B739-E96A1E2EB1F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6F43F0E9-389D-3A41-8FFE-8BF9CE380232}"/>
              </a:ext>
            </a:extLst>
          </p:cNvPr>
          <p:cNvCxnSpPr>
            <a:cxnSpLocks/>
          </p:cNvCxnSpPr>
          <p:nvPr userDrawn="1"/>
        </p:nvCxnSpPr>
        <p:spPr>
          <a:xfrm>
            <a:off x="0" y="1114813"/>
            <a:ext cx="617220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C12A0AF9-23B8-C744-AD0F-509F66362C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C914A974-51BE-E441-8E14-A96AAB30257A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633413" indent="-249238">
              <a:buFont typeface="Calibri" panose="020F0502020204030204" pitchFamily="34" charset="0"/>
              <a:buChar char="‒"/>
              <a:defRPr/>
            </a:lvl2pPr>
            <a:lvl3pPr marL="1028700" indent="-222250">
              <a:buFont typeface="Arial" panose="020B0604020202020204" pitchFamily="34" charset="0"/>
              <a:buChar char="•"/>
              <a:defRPr/>
            </a:lvl3pPr>
            <a:lvl4pPr marL="1433513" indent="-252413">
              <a:buFont typeface="Calibri" panose="020F0502020204030204" pitchFamily="34" charset="0"/>
              <a:buChar char="‒"/>
              <a:defRPr/>
            </a:lvl4pPr>
            <a:lvl5pPr marL="1662113" indent="-230188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83872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&amp; 1/2 dark Blue (2 column; 2 titl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166624" y="0"/>
            <a:ext cx="6025376" cy="6858000"/>
          </a:xfrm>
          <a:prstGeom prst="rect">
            <a:avLst/>
          </a:prstGeom>
          <a:solidFill>
            <a:srgbClr val="203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687755-3167-BA40-A70B-85BCA95EB78C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060189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2B1523B7-24E1-204B-AC15-66465F8D13E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8608" y="598805"/>
            <a:ext cx="5181599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>
              <a:buNone/>
              <a:defRPr sz="34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400EE979-F9DC-E949-BEDE-4907222B71F8}"/>
              </a:ext>
            </a:extLst>
          </p:cNvPr>
          <p:cNvCxnSpPr>
            <a:cxnSpLocks/>
          </p:cNvCxnSpPr>
          <p:nvPr userDrawn="1"/>
        </p:nvCxnSpPr>
        <p:spPr>
          <a:xfrm>
            <a:off x="6533266" y="1126536"/>
            <a:ext cx="5060189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CF9BBADB-8CAE-354C-9927-294E60C25B1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4129" y="6433654"/>
            <a:ext cx="871330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2B5507B4-1562-B34E-962F-7240535D3806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29" name="Slide Number Placeholder 5">
            <a:extLst>
              <a:ext uri="{FF2B5EF4-FFF2-40B4-BE49-F238E27FC236}">
                <a16:creationId xmlns:a16="http://schemas.microsoft.com/office/drawing/2014/main" id="{53E28A17-99D2-C244-96AB-0FDF807034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888" y="6433653"/>
            <a:ext cx="533818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F3EAB530-1CA6-4CD8-BB17-33EA563977B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Text Placeholder 2">
            <a:extLst>
              <a:ext uri="{FF2B5EF4-FFF2-40B4-BE49-F238E27FC236}">
                <a16:creationId xmlns:a16="http://schemas.microsoft.com/office/drawing/2014/main" id="{E764F676-52C3-C64A-BC3B-D7F887DCFB0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6522901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>
                <a:solidFill>
                  <a:schemeClr val="bg1"/>
                </a:solidFill>
              </a:defRPr>
            </a:lvl1pPr>
            <a:lvl2pPr marL="749300" indent="-365760">
              <a:buFont typeface="+mj-lt"/>
              <a:buAutoNum type="alphaLcPeriod"/>
              <a:defRPr>
                <a:solidFill>
                  <a:schemeClr val="bg1"/>
                </a:solidFill>
              </a:defRPr>
            </a:lvl2pPr>
            <a:lvl3pPr marL="1173162" indent="-365760">
              <a:buFont typeface="+mj-lt"/>
              <a:buAutoNum type="romanLcPeriod"/>
              <a:defRPr>
                <a:solidFill>
                  <a:schemeClr val="bg1"/>
                </a:solidFill>
              </a:defRPr>
            </a:lvl3pPr>
            <a:lvl4pPr marL="1433513" indent="-251460">
              <a:buFont typeface="+mj-lt"/>
              <a:buAutoNum type="arabicPeriod"/>
              <a:defRPr>
                <a:solidFill>
                  <a:schemeClr val="bg1"/>
                </a:solidFill>
              </a:defRPr>
            </a:lvl4pPr>
            <a:lvl5pPr marL="1775714" indent="-342900">
              <a:buFont typeface="+mj-lt"/>
              <a:buAutoNum type="alphaLcPeriod"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92378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8" userDrawn="1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White &amp; 1/2 dark Blue (2 column; 1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166624" y="0"/>
            <a:ext cx="6025376" cy="6858000"/>
          </a:xfrm>
          <a:prstGeom prst="rect">
            <a:avLst/>
          </a:prstGeom>
          <a:solidFill>
            <a:srgbClr val="203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A687755-3167-BA40-A70B-85BCA95EB78C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060189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36F59B18-8807-B046-91CF-4F7CB04397D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4129" y="6433654"/>
            <a:ext cx="871330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l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10A27DA3-8DA0-CB44-BC5E-1F21A83383BB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44B3FF9-B0D9-764C-99EF-ECBEDD3998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888" y="6433653"/>
            <a:ext cx="533818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fld id="{F3EAB530-1CA6-4CD8-BB17-33EA563977B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9F27A51A-F275-5B44-A9DF-67F022F5D83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20BC32BA-BDC4-CE44-8FA7-2F4FCD483FB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652270" indent="-219456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16"/>
          <p:cNvSpPr>
            <a:spLocks noGrp="1"/>
          </p:cNvSpPr>
          <p:nvPr>
            <p:ph type="body" sz="quarter" idx="18"/>
          </p:nvPr>
        </p:nvSpPr>
        <p:spPr>
          <a:xfrm>
            <a:off x="6411913" y="579438"/>
            <a:ext cx="5364162" cy="55308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484519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88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&amp; 1/4 dark Blue (2 column; text or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6AD2F18C-21CD-2A46-A84B-6B830940860F}"/>
              </a:ext>
            </a:extLst>
          </p:cNvPr>
          <p:cNvSpPr/>
          <p:nvPr userDrawn="1"/>
        </p:nvSpPr>
        <p:spPr>
          <a:xfrm>
            <a:off x="8833104" y="0"/>
            <a:ext cx="3358896" cy="6858000"/>
          </a:xfrm>
          <a:prstGeom prst="rect">
            <a:avLst/>
          </a:prstGeom>
          <a:solidFill>
            <a:srgbClr val="203C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8BA4059D-1B75-E948-B880-27E1CB080A3D}"/>
              </a:ext>
            </a:extLst>
          </p:cNvPr>
          <p:cNvCxnSpPr/>
          <p:nvPr userDrawn="1"/>
        </p:nvCxnSpPr>
        <p:spPr>
          <a:xfrm>
            <a:off x="556840" y="1114813"/>
            <a:ext cx="7910151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B696CD2-7E4D-F842-9C27-55357C426359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5BD7BC09-29C4-224E-9325-770E8A88A080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DD27F5DD-394E-754D-ABAB-4050211CEE3B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F3EAB530-1CA6-4CD8-BB17-33EA563977B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2" name="Text Placeholder 2">
            <a:extLst>
              <a:ext uri="{FF2B5EF4-FFF2-40B4-BE49-F238E27FC236}">
                <a16:creationId xmlns:a16="http://schemas.microsoft.com/office/drawing/2014/main" id="{43CCD092-173D-5B42-83F7-A10463A1402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160" y="579769"/>
            <a:ext cx="7949184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376A789-9EAD-7246-9B58-18A9CDB190EB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7929614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652270" indent="-219456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9001495" y="579438"/>
            <a:ext cx="2992583" cy="55308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bg1"/>
                </a:solidFill>
              </a:defRPr>
            </a:lvl1pPr>
            <a:lvl2pPr>
              <a:defRPr sz="2000">
                <a:solidFill>
                  <a:schemeClr val="bg1"/>
                </a:solidFill>
              </a:defRPr>
            </a:lvl2pPr>
            <a:lvl3pPr>
              <a:defRPr sz="1800">
                <a:solidFill>
                  <a:schemeClr val="bg1"/>
                </a:solidFill>
              </a:defRPr>
            </a:lvl3pPr>
            <a:lvl4pPr>
              <a:defRPr sz="16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946719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36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&amp; 1/2 light Blue (2 column; 2 title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069204" y="0"/>
            <a:ext cx="6122796" cy="6858000"/>
          </a:xfrm>
          <a:prstGeom prst="rect">
            <a:avLst/>
          </a:prstGeom>
          <a:solidFill>
            <a:srgbClr val="E8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94C000C-BBF4-4848-B7E3-FD79F0681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8608" y="598805"/>
            <a:ext cx="5181599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>
              <a:buNone/>
              <a:defRPr sz="3400" baseline="0">
                <a:solidFill>
                  <a:srgbClr val="203C7B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C05C2-24BD-4242-8E92-387CEAAA2DA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E07E44C-21CC-344F-8CCD-FC73F8EA2401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FE11-0BE8-5A46-909D-9B709077B44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B20D1-9F09-D745-814F-6EE643E298FE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23436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C3C1054-82E0-AE45-8708-AB07859401A5}"/>
              </a:ext>
            </a:extLst>
          </p:cNvPr>
          <p:cNvCxnSpPr>
            <a:cxnSpLocks/>
          </p:cNvCxnSpPr>
          <p:nvPr userDrawn="1"/>
        </p:nvCxnSpPr>
        <p:spPr>
          <a:xfrm>
            <a:off x="6533266" y="1126536"/>
            <a:ext cx="5223305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428A28-8D15-2E44-89A9-66B57040F5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09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516247" y="1286287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08378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2 column - 2 Titles Outline form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E94C000C-BBF4-4848-B7E3-FD79F06813E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518608" y="598805"/>
            <a:ext cx="5181599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>
              <a:buNone/>
              <a:defRPr sz="3400" baseline="0">
                <a:solidFill>
                  <a:srgbClr val="203C7B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C05C2-24BD-4242-8E92-387CEAAA2DA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E07E44C-21CC-344F-8CCD-FC73F8EA2401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FE11-0BE8-5A46-909D-9B709077B44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B20D1-9F09-D745-814F-6EE643E298FE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23436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0C3C1054-82E0-AE45-8708-AB07859401A5}"/>
              </a:ext>
            </a:extLst>
          </p:cNvPr>
          <p:cNvCxnSpPr>
            <a:cxnSpLocks/>
          </p:cNvCxnSpPr>
          <p:nvPr userDrawn="1"/>
        </p:nvCxnSpPr>
        <p:spPr>
          <a:xfrm>
            <a:off x="6533266" y="1126536"/>
            <a:ext cx="5223305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 Placeholder 2">
            <a:extLst>
              <a:ext uri="{FF2B5EF4-FFF2-40B4-BE49-F238E27FC236}">
                <a16:creationId xmlns:a16="http://schemas.microsoft.com/office/drawing/2014/main" id="{E6428A28-8D15-2E44-89A9-66B57040F5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C3C1054-82E0-AE45-8708-AB07859401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31926"/>
            <a:ext cx="0" cy="4115731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09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21"/>
          </p:nvPr>
        </p:nvSpPr>
        <p:spPr>
          <a:xfrm>
            <a:off x="6527990" y="1280935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4210950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2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&amp; 1/2 light Blue (2 column; 1 titl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6069204" y="0"/>
            <a:ext cx="6122796" cy="6858000"/>
          </a:xfrm>
          <a:prstGeom prst="rect">
            <a:avLst/>
          </a:prstGeom>
          <a:solidFill>
            <a:srgbClr val="E8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 anchorCtr="0"/>
          <a:lstStyle/>
          <a:p>
            <a:pPr algn="ctr"/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9C05C2-24BD-4242-8E92-387CEAAA2DAF}"/>
              </a:ext>
            </a:extLst>
          </p:cNvPr>
          <p:cNvSpPr>
            <a:spLocks noGrp="1"/>
          </p:cNvSpPr>
          <p:nvPr>
            <p:ph type="dt" sz="half" idx="18"/>
          </p:nvPr>
        </p:nvSpPr>
        <p:spPr/>
        <p:txBody>
          <a:bodyPr/>
          <a:lstStyle/>
          <a:p>
            <a:fld id="{64230F82-B718-D640-A7F8-523A864CBE9B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0FE11-0BE8-5A46-909D-9B709077B446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560B20D1-9F09-D745-814F-6EE643E298FE}"/>
              </a:ext>
            </a:extLst>
          </p:cNvPr>
          <p:cNvCxnSpPr>
            <a:cxnSpLocks/>
          </p:cNvCxnSpPr>
          <p:nvPr userDrawn="1"/>
        </p:nvCxnSpPr>
        <p:spPr>
          <a:xfrm>
            <a:off x="556840" y="1114813"/>
            <a:ext cx="523436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CFBD589B-3864-3D49-B748-75281B9CBDD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8160" y="579769"/>
            <a:ext cx="5169408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33090" y="1269052"/>
            <a:ext cx="522981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6411913" y="579438"/>
            <a:ext cx="5364162" cy="5530850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6"/>
                </a:solidFill>
              </a:defRPr>
            </a:lvl1pPr>
            <a:lvl2pPr>
              <a:defRPr>
                <a:solidFill>
                  <a:schemeClr val="accent6"/>
                </a:solidFill>
              </a:defRPr>
            </a:lvl2pPr>
            <a:lvl3pPr>
              <a:defRPr>
                <a:solidFill>
                  <a:schemeClr val="accent6"/>
                </a:solidFill>
              </a:defRPr>
            </a:lvl3pPr>
            <a:lvl4pPr>
              <a:defRPr>
                <a:solidFill>
                  <a:schemeClr val="accent6"/>
                </a:solidFill>
              </a:defRPr>
            </a:lvl4pPr>
            <a:lvl5pPr>
              <a:defRPr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028522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79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ite &amp; 1/4 light Blue (2 column; text or conten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 userDrawn="1"/>
        </p:nvSpPr>
        <p:spPr>
          <a:xfrm>
            <a:off x="8827477" y="0"/>
            <a:ext cx="3364523" cy="6858000"/>
          </a:xfrm>
          <a:prstGeom prst="rect">
            <a:avLst/>
          </a:prstGeom>
          <a:solidFill>
            <a:srgbClr val="E8F5F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Connector 9"/>
          <p:cNvCxnSpPr/>
          <p:nvPr userDrawn="1"/>
        </p:nvCxnSpPr>
        <p:spPr>
          <a:xfrm>
            <a:off x="556840" y="1114813"/>
            <a:ext cx="7910151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565049-CA8F-A945-B741-822AD23E93A6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0ACC86A8-076B-3C4D-A886-063C3CFEDB20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6F0A6C2-2B5F-404A-B609-B40823E4C412}"/>
              </a:ext>
            </a:extLst>
          </p:cNvPr>
          <p:cNvSpPr>
            <a:spLocks noGrp="1"/>
          </p:cNvSpPr>
          <p:nvPr>
            <p:ph type="sldNum" sz="quarter" idx="18"/>
          </p:nvPr>
        </p:nvSpPr>
        <p:spPr/>
        <p:txBody>
          <a:bodyPr/>
          <a:lstStyle/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63ACB4F9-F0B3-4449-B817-D8CC83E9212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8160" y="579769"/>
            <a:ext cx="7949184" cy="563231"/>
          </a:xfrm>
          <a:prstGeom prst="rect">
            <a:avLst/>
          </a:prstGeom>
        </p:spPr>
        <p:txBody>
          <a:bodyPr wrap="square" anchor="b" anchorCtr="0">
            <a:spAutoFit/>
          </a:bodyPr>
          <a:lstStyle>
            <a:lvl1pPr marL="0" indent="0" algn="l">
              <a:buNone/>
              <a:defRPr sz="3400" baseline="0">
                <a:solidFill>
                  <a:schemeClr val="accent6"/>
                </a:solidFill>
              </a:defRPr>
            </a:lvl1pPr>
          </a:lstStyle>
          <a:p>
            <a:pPr lvl="0"/>
            <a:r>
              <a:rPr lang="en-US" dirty="0"/>
              <a:t>Click to edit Master title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1D37F66-C133-E34F-BD51-7864C5336145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556840" y="1269052"/>
            <a:ext cx="7910151" cy="4841461"/>
          </a:xfrm>
          <a:prstGeom prst="rect">
            <a:avLst/>
          </a:prstGeom>
        </p:spPr>
        <p:txBody>
          <a:bodyPr>
            <a:noAutofit/>
          </a:bodyPr>
          <a:lstStyle>
            <a:lvl1pPr marL="331470" indent="-331470">
              <a:buFont typeface="+mj-lt"/>
              <a:buAutoNum type="arabicPeriod"/>
              <a:defRPr/>
            </a:lvl1pPr>
            <a:lvl2pPr marL="749300" indent="-365760">
              <a:buFont typeface="+mj-lt"/>
              <a:buAutoNum type="alphaLcPeriod"/>
              <a:defRPr/>
            </a:lvl2pPr>
            <a:lvl3pPr marL="1173162" indent="-365760">
              <a:buFont typeface="+mj-lt"/>
              <a:buAutoNum type="romanLcPeriod"/>
              <a:defRPr/>
            </a:lvl3pPr>
            <a:lvl4pPr marL="1433513" indent="-251460">
              <a:buFont typeface="+mj-lt"/>
              <a:buAutoNum type="arabicPeriod"/>
              <a:defRPr/>
            </a:lvl4pPr>
            <a:lvl5pPr marL="1775714" indent="-342900">
              <a:buFont typeface="+mj-lt"/>
              <a:buAutoNum type="alphaLcPeriod"/>
              <a:defRPr/>
            </a:lvl5pPr>
          </a:lstStyle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6"/>
          <p:cNvSpPr>
            <a:spLocks noGrp="1"/>
          </p:cNvSpPr>
          <p:nvPr>
            <p:ph type="body" sz="quarter" idx="20"/>
          </p:nvPr>
        </p:nvSpPr>
        <p:spPr>
          <a:xfrm>
            <a:off x="9001495" y="579438"/>
            <a:ext cx="2992583" cy="5530850"/>
          </a:xfrm>
          <a:prstGeom prst="rect">
            <a:avLst/>
          </a:prstGeom>
        </p:spPr>
        <p:txBody>
          <a:bodyPr/>
          <a:lstStyle>
            <a:lvl1pPr>
              <a:defRPr sz="2400">
                <a:solidFill>
                  <a:schemeClr val="accent6"/>
                </a:solidFill>
              </a:defRPr>
            </a:lvl1pPr>
            <a:lvl2pPr>
              <a:defRPr sz="2000">
                <a:solidFill>
                  <a:schemeClr val="accent6"/>
                </a:solidFill>
              </a:defRPr>
            </a:lvl2pPr>
            <a:lvl3pPr>
              <a:defRPr sz="1800">
                <a:solidFill>
                  <a:schemeClr val="accent6"/>
                </a:solidFill>
              </a:defRPr>
            </a:lvl3pPr>
            <a:lvl4pPr>
              <a:defRPr sz="1600">
                <a:solidFill>
                  <a:schemeClr val="accent6"/>
                </a:solidFill>
              </a:defRPr>
            </a:lvl4pPr>
            <a:lvl5pPr>
              <a:defRPr sz="1400">
                <a:solidFill>
                  <a:schemeClr val="accent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12834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.png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theme" Target="../theme/theme3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A7B2C923-FB48-FE4B-95DA-888A996F0B9C}"/>
              </a:ext>
            </a:extLst>
          </p:cNvPr>
          <p:cNvCxnSpPr/>
          <p:nvPr userDrawn="1"/>
        </p:nvCxnSpPr>
        <p:spPr>
          <a:xfrm>
            <a:off x="1524000" y="3556000"/>
            <a:ext cx="9144000" cy="0"/>
          </a:xfrm>
          <a:prstGeom prst="line">
            <a:avLst/>
          </a:prstGeom>
          <a:ln w="31750">
            <a:solidFill>
              <a:srgbClr val="E99D2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Date Placeholder 3">
            <a:extLst>
              <a:ext uri="{FF2B5EF4-FFF2-40B4-BE49-F238E27FC236}">
                <a16:creationId xmlns:a16="http://schemas.microsoft.com/office/drawing/2014/main" id="{5FE8AD05-EA88-2249-878F-6B3A1796BC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4129" y="6433654"/>
            <a:ext cx="871330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E530A1-8D7F-3346-BCC4-3233C36A3139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25507BC2-8B6C-3B48-B621-1129A1B0F6F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888" y="6433653"/>
            <a:ext cx="533818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0180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513" r:id="rId1"/>
    <p:sldLayoutId id="2147484514" r:id="rId2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chemeClr val="bg1"/>
          </a:solidFill>
          <a:latin typeface="Calibri" panose="020F0502020204030204" pitchFamily="34" charset="0"/>
          <a:ea typeface="+mj-ea"/>
          <a:cs typeface="Calibri" panose="020F050202020403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569913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258888" indent="-228600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1603375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4DEDA28-36D2-2841-B66D-EB83C14D1CF9}"/>
              </a:ext>
            </a:extLst>
          </p:cNvPr>
          <p:cNvSpPr txBox="1"/>
          <p:nvPr userDrawn="1"/>
        </p:nvSpPr>
        <p:spPr>
          <a:xfrm>
            <a:off x="3864429" y="552994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8F0799B-EF43-BC46-8158-55C2BC39D1FC}"/>
              </a:ext>
            </a:extLst>
          </p:cNvPr>
          <p:cNvSpPr txBox="1"/>
          <p:nvPr userDrawn="1"/>
        </p:nvSpPr>
        <p:spPr>
          <a:xfrm>
            <a:off x="1230086" y="-136071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310CAE-4E93-9743-A58A-80842CF5220A}"/>
              </a:ext>
            </a:extLst>
          </p:cNvPr>
          <p:cNvSpPr txBox="1"/>
          <p:nvPr userDrawn="1"/>
        </p:nvSpPr>
        <p:spPr>
          <a:xfrm>
            <a:off x="3299791" y="465151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3" name="Date Placeholder 3">
            <a:extLst>
              <a:ext uri="{FF2B5EF4-FFF2-40B4-BE49-F238E27FC236}">
                <a16:creationId xmlns:a16="http://schemas.microsoft.com/office/drawing/2014/main" id="{BE97C6ED-814F-AC48-A1C3-77C0E50272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4129" y="6433654"/>
            <a:ext cx="871330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23FEE4-BCC8-4945-AF27-6D3BFBABBDDF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917777DE-8395-4A49-8B79-AFFE33BEC4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888" y="6433653"/>
            <a:ext cx="533818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B67A8A0-F5F0-0848-8626-82C317E2ED65}"/>
              </a:ext>
            </a:extLst>
          </p:cNvPr>
          <p:cNvSpPr/>
          <p:nvPr userDrawn="1"/>
        </p:nvSpPr>
        <p:spPr>
          <a:xfrm>
            <a:off x="0" y="0"/>
            <a:ext cx="12202392" cy="111776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99F4A00-AA20-C540-AFFD-A3574CD7F99D}"/>
              </a:ext>
            </a:extLst>
          </p:cNvPr>
          <p:cNvCxnSpPr>
            <a:cxnSpLocks/>
          </p:cNvCxnSpPr>
          <p:nvPr userDrawn="1"/>
        </p:nvCxnSpPr>
        <p:spPr>
          <a:xfrm>
            <a:off x="0" y="1127118"/>
            <a:ext cx="12202391" cy="0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9B6AB33A-6BF3-3649-954E-D9672DD59ED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39237" y="338667"/>
            <a:ext cx="2730500" cy="48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57547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8" r:id="rId1"/>
    <p:sldLayoutId id="2147484502" r:id="rId2"/>
    <p:sldLayoutId id="2147484503" r:id="rId3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rgbClr val="203C7B"/>
          </a:solidFill>
          <a:latin typeface="+mn-lt"/>
          <a:ea typeface="+mj-ea"/>
          <a:cs typeface="+mj-cs"/>
        </a:defRPr>
      </a:lvl1pPr>
    </p:titleStyle>
    <p:bodyStyle>
      <a:lvl1pPr marL="238125" indent="-2381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kern="1200">
          <a:solidFill>
            <a:srgbClr val="203C7B"/>
          </a:solidFill>
          <a:latin typeface="+mn-lt"/>
          <a:ea typeface="+mn-ea"/>
          <a:cs typeface="+mn-cs"/>
        </a:defRPr>
      </a:lvl1pPr>
      <a:lvl2pPr marL="742950" indent="-277813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400" kern="1200">
          <a:solidFill>
            <a:srgbClr val="203C7B"/>
          </a:solidFill>
          <a:latin typeface="+mn-lt"/>
          <a:ea typeface="+mn-ea"/>
          <a:cs typeface="+mn-cs"/>
        </a:defRPr>
      </a:lvl2pPr>
      <a:lvl3pPr marL="1031875" indent="-1984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rgbClr val="203C7B"/>
          </a:solidFill>
          <a:latin typeface="+mn-lt"/>
          <a:ea typeface="+mn-ea"/>
          <a:cs typeface="+mn-cs"/>
        </a:defRPr>
      </a:lvl3pPr>
      <a:lvl4pPr marL="1487488" indent="-1682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800" kern="1200">
          <a:solidFill>
            <a:srgbClr val="203C7B"/>
          </a:solidFill>
          <a:latin typeface="+mn-lt"/>
          <a:ea typeface="+mn-ea"/>
          <a:cs typeface="+mn-cs"/>
        </a:defRPr>
      </a:lvl4pPr>
      <a:lvl5pPr marL="1774825" indent="-1682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rgbClr val="203C7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20" userDrawn="1">
          <p15:clr>
            <a:srgbClr val="F26B43"/>
          </p15:clr>
        </p15:guide>
        <p15:guide id="2" pos="312" userDrawn="1">
          <p15:clr>
            <a:srgbClr val="F26B43"/>
          </p15:clr>
        </p15:guide>
        <p15:guide id="3" orient="horz" pos="4200" userDrawn="1">
          <p15:clr>
            <a:srgbClr val="F26B43"/>
          </p15:clr>
        </p15:guide>
        <p15:guide id="4" pos="7368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DBE9E48-8885-8B48-834F-D2A17A13C800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2533" y="6238813"/>
            <a:ext cx="2730500" cy="482600"/>
          </a:xfrm>
          <a:prstGeom prst="rect">
            <a:avLst/>
          </a:prstGeom>
        </p:spPr>
      </p:pic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68E53F40-DFF7-4F44-A06A-B1C0EA317E9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364129" y="6433654"/>
            <a:ext cx="871330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1E9099-BEB6-0F4D-ADC4-B4E0572C61B9}" type="datetime1">
              <a:rPr lang="en-US" smtClean="0"/>
              <a:t>9/5/2023</a:t>
            </a:fld>
            <a:endParaRPr lang="en-US" dirty="0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E5B29C61-28E6-4E44-BF27-7E0ADA73DA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242888" y="6433653"/>
            <a:ext cx="533818" cy="365125"/>
          </a:xfrm>
          <a:prstGeom prst="rect">
            <a:avLst/>
          </a:prstGeom>
        </p:spPr>
        <p:txBody>
          <a:bodyPr vert="horz" wrap="none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EAB530-1CA6-4CD8-BB17-33EA563977B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9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485" r:id="rId1"/>
    <p:sldLayoutId id="2147484515" r:id="rId2"/>
    <p:sldLayoutId id="2147484516" r:id="rId3"/>
    <p:sldLayoutId id="2147484490" r:id="rId4"/>
    <p:sldLayoutId id="2147484498" r:id="rId5"/>
    <p:sldLayoutId id="2147484483" r:id="rId6"/>
    <p:sldLayoutId id="2147484506" r:id="rId7"/>
    <p:sldLayoutId id="2147484509" r:id="rId8"/>
    <p:sldLayoutId id="2147484507" r:id="rId9"/>
    <p:sldLayoutId id="2147484508" r:id="rId1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400" kern="1200">
          <a:solidFill>
            <a:srgbClr val="203C7B"/>
          </a:solidFill>
          <a:latin typeface="+mn-lt"/>
          <a:ea typeface="+mj-ea"/>
          <a:cs typeface="+mj-cs"/>
        </a:defRPr>
      </a:lvl1pPr>
    </p:titleStyle>
    <p:bodyStyle>
      <a:lvl1pPr marL="238125" indent="-238125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tabLst/>
        <a:defRPr sz="2800" kern="1200">
          <a:solidFill>
            <a:srgbClr val="203C7B"/>
          </a:solidFill>
          <a:latin typeface="+mn-lt"/>
          <a:ea typeface="+mn-ea"/>
          <a:cs typeface="+mn-cs"/>
        </a:defRPr>
      </a:lvl1pPr>
      <a:lvl2pPr marL="569913" indent="-277813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tabLst/>
        <a:defRPr sz="2400" kern="1200">
          <a:solidFill>
            <a:srgbClr val="203C7B"/>
          </a:solidFill>
          <a:latin typeface="+mn-lt"/>
          <a:ea typeface="+mn-ea"/>
          <a:cs typeface="+mn-cs"/>
        </a:defRPr>
      </a:lvl2pPr>
      <a:lvl3pPr marL="914400" indent="-198438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2000" kern="1200">
          <a:solidFill>
            <a:srgbClr val="203C7B"/>
          </a:solidFill>
          <a:latin typeface="+mn-lt"/>
          <a:ea typeface="+mn-ea"/>
          <a:cs typeface="+mn-cs"/>
        </a:defRPr>
      </a:lvl3pPr>
      <a:lvl4pPr marL="1258888" indent="-168275" algn="l" defTabSz="914400" rtl="0" eaLnBrk="1" latinLnBrk="0" hangingPunct="1">
        <a:lnSpc>
          <a:spcPct val="90000"/>
        </a:lnSpc>
        <a:spcBef>
          <a:spcPts val="500"/>
        </a:spcBef>
        <a:buFont typeface="Calibri" panose="020F0502020204030204" pitchFamily="34" charset="0"/>
        <a:buChar char="‒"/>
        <a:tabLst/>
        <a:defRPr sz="1800" kern="1200">
          <a:solidFill>
            <a:srgbClr val="203C7B"/>
          </a:solidFill>
          <a:latin typeface="+mn-lt"/>
          <a:ea typeface="+mn-ea"/>
          <a:cs typeface="+mn-cs"/>
        </a:defRPr>
      </a:lvl4pPr>
      <a:lvl5pPr marL="1603375" indent="-168275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tabLst/>
        <a:defRPr sz="1600" kern="1200">
          <a:solidFill>
            <a:srgbClr val="203C7B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4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4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8.xml"/><Relationship Id="rId4" Type="http://schemas.openxmlformats.org/officeDocument/2006/relationships/comments" Target="../comments/commen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Relationship Id="rId4" Type="http://schemas.openxmlformats.org/officeDocument/2006/relationships/hyperlink" Target="mailto:shp.dsnp@securityhealth.org" TargetMode="Externa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r="125"/>
          <a:stretch>
            <a:fillRect/>
          </a:stretch>
        </p:blipFill>
        <p:spPr/>
      </p:pic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7992794" cy="1034129"/>
          </a:xfrm>
        </p:spPr>
        <p:txBody>
          <a:bodyPr/>
          <a:lstStyle/>
          <a:p>
            <a:r>
              <a:rPr lang="en-US" dirty="0"/>
              <a:t>Ally Rx Dual Eligible Special Needs Plan Introduction (2024)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8021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2A6A50A5-7610-C241-97F3-3E01519F2CD4}"/>
              </a:ext>
            </a:extLst>
          </p:cNvPr>
          <p:cNvSpPr txBox="1"/>
          <p:nvPr/>
        </p:nvSpPr>
        <p:spPr>
          <a:xfrm>
            <a:off x="3548958" y="7378574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1063BFF-462B-FA46-B3A6-EB1BE732048E}"/>
              </a:ext>
            </a:extLst>
          </p:cNvPr>
          <p:cNvSpPr txBox="1"/>
          <p:nvPr/>
        </p:nvSpPr>
        <p:spPr>
          <a:xfrm>
            <a:off x="2625505" y="-68806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F0CE7E-5038-6D42-911A-60BE46DECCBD}"/>
              </a:ext>
            </a:extLst>
          </p:cNvPr>
          <p:cNvSpPr txBox="1"/>
          <p:nvPr/>
        </p:nvSpPr>
        <p:spPr>
          <a:xfrm>
            <a:off x="2670772" y="-669956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6063A0-5D38-3144-8801-ED353429C4E1}"/>
              </a:ext>
            </a:extLst>
          </p:cNvPr>
          <p:cNvSpPr txBox="1"/>
          <p:nvPr/>
        </p:nvSpPr>
        <p:spPr>
          <a:xfrm>
            <a:off x="2172832" y="-561315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0ACC405-2F9C-0A47-89AB-15A76CCACCBC}"/>
              </a:ext>
            </a:extLst>
          </p:cNvPr>
          <p:cNvSpPr txBox="1"/>
          <p:nvPr/>
        </p:nvSpPr>
        <p:spPr>
          <a:xfrm>
            <a:off x="-3457575" y="6958013"/>
            <a:ext cx="0" cy="0"/>
          </a:xfrm>
          <a:prstGeom prst="rect">
            <a:avLst/>
          </a:prstGeom>
        </p:spPr>
        <p:txBody>
          <a:bodyPr vert="horz" wrap="none" lIns="91440" tIns="45720" rIns="91440" bIns="45720" rtlCol="0" anchor="t" anchorCtr="0">
            <a:normAutofit fontScale="25000" lnSpcReduction="20000"/>
          </a:bodyPr>
          <a:lstStyle/>
          <a:p>
            <a:pPr algn="l" fontAlgn="auto">
              <a:spcAft>
                <a:spcPts val="0"/>
              </a:spcAft>
            </a:pP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0551C5D-6427-5A4F-BFE2-C372B3EEFC4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66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1418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Objectives:</a:t>
            </a:r>
          </a:p>
        </p:txBody>
      </p:sp>
      <p:sp>
        <p:nvSpPr>
          <p:cNvPr id="4" name="Content Placeholder 5">
            <a:extLst>
              <a:ext uri="{FF2B5EF4-FFF2-40B4-BE49-F238E27FC236}">
                <a16:creationId xmlns:a16="http://schemas.microsoft.com/office/drawing/2014/main" id="{8F544353-71EB-5BA9-791C-09BC846055FE}"/>
              </a:ext>
            </a:extLst>
          </p:cNvPr>
          <p:cNvSpPr txBox="1">
            <a:spLocks/>
          </p:cNvSpPr>
          <p:nvPr/>
        </p:nvSpPr>
        <p:spPr>
          <a:xfrm>
            <a:off x="79021" y="1269052"/>
            <a:ext cx="6739466" cy="4841461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1pPr>
            <a:lvl2pPr marL="633413" indent="-2492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tabLst/>
              <a:defRPr sz="24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2pPr>
            <a:lvl3pPr marL="1028700" indent="-2222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3pPr>
            <a:lvl4pPr marL="1433513" indent="-2524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tabLst/>
              <a:defRPr sz="1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4pPr>
            <a:lvl5pPr marL="1662113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sz="2400"/>
              <a:t>What is a Dual-Eligible Special Needs Plan (D-SNP)?</a:t>
            </a:r>
          </a:p>
          <a:p>
            <a:pPr fontAlgn="auto">
              <a:spcAft>
                <a:spcPts val="0"/>
              </a:spcAft>
            </a:pPr>
            <a:r>
              <a:rPr lang="en-US" sz="2400"/>
              <a:t>What is the purpose of our Ally Rx D-SNP?</a:t>
            </a:r>
          </a:p>
          <a:p>
            <a:pPr fontAlgn="auto">
              <a:spcAft>
                <a:spcPts val="0"/>
              </a:spcAft>
            </a:pPr>
            <a:r>
              <a:rPr lang="en-US" sz="2400"/>
              <a:t>Ally Rx Model of Care (MOC)</a:t>
            </a:r>
          </a:p>
          <a:p>
            <a:pPr fontAlgn="auto">
              <a:spcAft>
                <a:spcPts val="0"/>
              </a:spcAft>
            </a:pPr>
            <a:r>
              <a:rPr lang="en-US" sz="2400"/>
              <a:t>Ally Rx Member Benefits</a:t>
            </a:r>
          </a:p>
          <a:p>
            <a:pPr fontAlgn="auto">
              <a:spcAft>
                <a:spcPts val="0"/>
              </a:spcAft>
            </a:pPr>
            <a:r>
              <a:rPr lang="en-US" sz="2400"/>
              <a:t>Ally Rx Member support &amp; care coordination</a:t>
            </a:r>
          </a:p>
          <a:p>
            <a:pPr fontAlgn="auto">
              <a:spcAft>
                <a:spcPts val="0"/>
              </a:spcAft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FB69AC1-ED57-E193-5238-97A6B61833D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487" y="981924"/>
            <a:ext cx="5373514" cy="2513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C995273-E3B5-1EBD-2484-698AA7B9C18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8486" y="3978460"/>
            <a:ext cx="5372751" cy="25128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202857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8160" y="1263231"/>
            <a:ext cx="11193781" cy="544666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A Dual Eligible Special Needs Plan (D-SNP) is a special type of Medicare Advantage Prescription Drug Plan that provides benefits to members who are eligible for both Medicare and full-benefit Medicaid. </a:t>
            </a:r>
          </a:p>
          <a:p>
            <a:pPr marL="225425" lvl="2" indent="-225425"/>
            <a:r>
              <a:rPr lang="en-US" sz="2800" dirty="0"/>
              <a:t>Designed to provide targeted care to the member</a:t>
            </a:r>
          </a:p>
          <a:p>
            <a:pPr marL="225425" lvl="2" indent="-225425"/>
            <a:r>
              <a:rPr lang="en-US" sz="2800" dirty="0"/>
              <a:t>Medicare is always primary</a:t>
            </a:r>
          </a:p>
          <a:p>
            <a:pPr marL="225425" lvl="2" indent="-225425"/>
            <a:r>
              <a:rPr lang="en-US" sz="2800" dirty="0"/>
              <a:t>Medicaid is the payer of last resort and supplements Medicare coverage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What is a D-SNP?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976379900"/>
              </p:ext>
            </p:extLst>
          </p:nvPr>
        </p:nvGraphicFramePr>
        <p:xfrm>
          <a:off x="1190171" y="3986561"/>
          <a:ext cx="8795656" cy="27274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244009" y="5073805"/>
            <a:ext cx="1143728" cy="552987"/>
          </a:xfrm>
          <a:prstGeom prst="rect">
            <a:avLst/>
          </a:prstGeom>
        </p:spPr>
        <p:txBody>
          <a:bodyPr vert="horz" wrap="square" lIns="91440" tIns="45720" rIns="91440" bIns="45720" rtlCol="0" anchor="t" anchorCtr="0">
            <a:normAutofit/>
          </a:bodyPr>
          <a:lstStyle/>
          <a:p>
            <a:pPr algn="l" fontAlgn="auto">
              <a:spcAft>
                <a:spcPts val="0"/>
              </a:spcAft>
            </a:pPr>
            <a:r>
              <a:rPr lang="en-US" sz="2800" b="1" dirty="0">
                <a:solidFill>
                  <a:schemeClr val="bg1"/>
                </a:solidFill>
              </a:rPr>
              <a:t>D-SNP</a:t>
            </a:r>
            <a:endParaRPr lang="en-US" b="1" dirty="0">
              <a:solidFill>
                <a:schemeClr val="bg1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52568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0073913-24E0-8563-BA7F-85B1CA60F9B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Individuals who:</a:t>
            </a:r>
          </a:p>
          <a:p>
            <a:pPr marL="225425" lvl="2" indent="-225425"/>
            <a:r>
              <a:rPr lang="en-US" sz="2800" dirty="0"/>
              <a:t>Meet State income and asset criteria for the State’s Medicare Savings Program</a:t>
            </a:r>
          </a:p>
          <a:p>
            <a:pPr marL="225425" lvl="2" indent="-225425"/>
            <a:r>
              <a:rPr lang="en-US" sz="2800" dirty="0"/>
              <a:t>Are eligible for or enrolled in Medicare Part A and/or Medicare Part B</a:t>
            </a:r>
          </a:p>
          <a:p>
            <a:pPr marL="225425" lvl="2" indent="-225425"/>
            <a:r>
              <a:rPr lang="en-US" sz="2800" dirty="0"/>
              <a:t>Are enrolled in full-benefit Medicaid coverage</a:t>
            </a:r>
          </a:p>
          <a:p>
            <a:pPr marL="225425" lvl="2" indent="-225425"/>
            <a:r>
              <a:rPr lang="en-US" sz="2800" dirty="0"/>
              <a:t>Reside in the service area and receive care from network providers</a:t>
            </a:r>
          </a:p>
          <a:p>
            <a:pPr marL="225425" lvl="2" indent="-225425"/>
            <a:r>
              <a:rPr lang="en-US" sz="2800" dirty="0"/>
              <a:t>Have chronic or disabling health conditions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2BD3B2-21E7-371F-2D38-D923044DC63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Who are dual eligible members?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B79B9EE-3614-3171-315E-64EDD11D898B}"/>
              </a:ext>
            </a:extLst>
          </p:cNvPr>
          <p:cNvSpPr txBox="1"/>
          <p:nvPr/>
        </p:nvSpPr>
        <p:spPr>
          <a:xfrm>
            <a:off x="12285023" y="3059668"/>
            <a:ext cx="611579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/>
              <a:t>and/or the Medicare Savings Program</a:t>
            </a:r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89752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r>
              <a:rPr lang="en-US" dirty="0"/>
              <a:t>What is the service area?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6"/>
          </p:nvPr>
        </p:nvSpPr>
        <p:spPr>
          <a:xfrm>
            <a:off x="556840" y="1269052"/>
            <a:ext cx="5229811" cy="1756369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Ally Rx D-SNP is offered in the following counties: </a:t>
            </a:r>
          </a:p>
        </p:txBody>
      </p:sp>
      <p:sp>
        <p:nvSpPr>
          <p:cNvPr id="13" name="Text Placeholder 2"/>
          <p:cNvSpPr txBox="1">
            <a:spLocks/>
          </p:cNvSpPr>
          <p:nvPr/>
        </p:nvSpPr>
        <p:spPr>
          <a:xfrm>
            <a:off x="774857" y="2147236"/>
            <a:ext cx="2128250" cy="2647393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8125" indent="-2381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1pPr>
            <a:lvl2pPr marL="742950" indent="-2778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2pPr>
            <a:lvl3pPr marL="1031875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3pPr>
            <a:lvl4pPr marL="14874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4pPr>
            <a:lvl5pPr marL="1774825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Barron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Chippewa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Clark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Dunn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Eau Claire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Lincoln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Marathon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Oneida</a:t>
            </a:r>
          </a:p>
        </p:txBody>
      </p:sp>
      <p:sp>
        <p:nvSpPr>
          <p:cNvPr id="14" name="Text Placeholder 2"/>
          <p:cNvSpPr txBox="1">
            <a:spLocks/>
          </p:cNvSpPr>
          <p:nvPr/>
        </p:nvSpPr>
        <p:spPr>
          <a:xfrm>
            <a:off x="2903107" y="2161734"/>
            <a:ext cx="2128250" cy="2618395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238125" indent="-2381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1pPr>
            <a:lvl2pPr marL="742950" indent="-2778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4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2pPr>
            <a:lvl3pPr marL="1031875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3pPr>
            <a:lvl4pPr marL="14874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4pPr>
            <a:lvl5pPr marL="1774825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Portage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Price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Rusk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Sawyer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Taylor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Vilas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Washburn</a:t>
            </a:r>
          </a:p>
          <a:p>
            <a:pPr marL="569913" indent="-346075" fontAlgn="auto">
              <a:spcAft>
                <a:spcPts val="0"/>
              </a:spcAft>
              <a:buFont typeface="Calibri" panose="020F0502020204030204" pitchFamily="34" charset="0"/>
              <a:buChar char="‒"/>
            </a:pPr>
            <a:r>
              <a:rPr lang="en-US" sz="2400" dirty="0"/>
              <a:t>Wood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214D7E-F30D-A5C7-6635-4FE25314A7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5585" y="0"/>
            <a:ext cx="6445084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D98B8E8-FC51-D26C-3BB2-2DD81DED39A4}"/>
              </a:ext>
            </a:extLst>
          </p:cNvPr>
          <p:cNvSpPr/>
          <p:nvPr/>
        </p:nvSpPr>
        <p:spPr>
          <a:xfrm>
            <a:off x="9770806" y="0"/>
            <a:ext cx="811161" cy="265471"/>
          </a:xfrm>
          <a:prstGeom prst="rect">
            <a:avLst/>
          </a:prstGeom>
          <a:solidFill>
            <a:srgbClr val="F8FCFE"/>
          </a:solidFill>
          <a:ln>
            <a:solidFill>
              <a:srgbClr val="F8FC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34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Security Health Plan’s Ally Rx D-SNP program is specifically designed to: </a:t>
            </a:r>
          </a:p>
          <a:p>
            <a:pPr lvl="1"/>
            <a:r>
              <a:rPr lang="en-US" dirty="0"/>
              <a:t>Integrate team-based care management model with a personal touch</a:t>
            </a:r>
          </a:p>
          <a:p>
            <a:pPr lvl="1"/>
            <a:r>
              <a:rPr lang="en-US" dirty="0"/>
              <a:t>Offer personalized guidance by a care management team</a:t>
            </a:r>
          </a:p>
          <a:p>
            <a:pPr lvl="2"/>
            <a:r>
              <a:rPr lang="en-US" dirty="0"/>
              <a:t>Registered Nurse</a:t>
            </a:r>
          </a:p>
          <a:p>
            <a:pPr lvl="2"/>
            <a:r>
              <a:rPr lang="en-US" dirty="0"/>
              <a:t>Community Support Specialist</a:t>
            </a:r>
          </a:p>
          <a:p>
            <a:pPr lvl="2"/>
            <a:r>
              <a:rPr lang="en-US" dirty="0"/>
              <a:t>Social Worker</a:t>
            </a:r>
          </a:p>
          <a:p>
            <a:pPr lvl="2"/>
            <a:r>
              <a:rPr lang="en-US" dirty="0"/>
              <a:t>Health Services Coordinator</a:t>
            </a:r>
          </a:p>
          <a:p>
            <a:pPr lvl="1"/>
            <a:r>
              <a:rPr lang="en-US" dirty="0"/>
              <a:t>Provide targeted care coordination to meet the special needs of these individuals </a:t>
            </a:r>
          </a:p>
          <a:p>
            <a:pPr lvl="2"/>
            <a:r>
              <a:rPr lang="en-US" dirty="0"/>
              <a:t>Supported by: Pharmacists, Medical Director, Behavioral Health, Utilization Management, Wellness and other Security Health Plan clinical programs and services </a:t>
            </a:r>
          </a:p>
          <a:p>
            <a:pPr lvl="1"/>
            <a:r>
              <a:rPr lang="en-US" dirty="0"/>
              <a:t>Provide resources to help members obtain the right care, at the right place, at the right time</a:t>
            </a:r>
          </a:p>
          <a:p>
            <a:pPr lvl="1"/>
            <a:r>
              <a:rPr lang="en-US" dirty="0"/>
              <a:t>Serve a diverse population with complex medical, psychosocial, cognitive and socio-economic needs 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What is the purpose of Ally Rx D-SNP?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734797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AE234994-7A87-CE75-A749-CF16FC3AE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Every Ally Rx D-SNP member is supported by a dedicated care management team to provide personalized member centric care and coordination: 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Comprehensive initial and annual health assessment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Individualized and personalized care plan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Transition care if discharged from a hospital, skilled nursing facility and or a change in living environment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Assistance with accessing community resources and support 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Coordination of Medicare and Medicaid benefits, services and providers </a:t>
            </a:r>
          </a:p>
          <a:p>
            <a:pPr marL="747713" lvl="3" indent="-342900">
              <a:buFont typeface="Calibri" panose="020F0502020204030204" pitchFamily="34" charset="0"/>
              <a:buChar char="–"/>
            </a:pPr>
            <a:r>
              <a:rPr lang="en-US" sz="2200" dirty="0"/>
              <a:t>Help navigating the health care system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1D64AC-256C-7827-B190-47B6F11560E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Member Centric Care and Coordination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95413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919" y="1263232"/>
            <a:ext cx="11193781" cy="548808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D-SNPs must have a Model of Care (MOC).  Our Ally Rx MOC:</a:t>
            </a:r>
            <a:endParaRPr lang="en-US" b="1" dirty="0"/>
          </a:p>
          <a:p>
            <a:pPr marL="862013" lvl="3" indent="-457200">
              <a:buFont typeface="Calibri" panose="020F0502020204030204" pitchFamily="34" charset="0"/>
              <a:buChar char="–"/>
            </a:pPr>
            <a:r>
              <a:rPr lang="en-US" sz="2200" dirty="0"/>
              <a:t>Provides a framework for how Security Health will meet the needs of its members.</a:t>
            </a:r>
          </a:p>
          <a:p>
            <a:pPr marL="862013" lvl="3" indent="-457200">
              <a:buFont typeface="Calibri" panose="020F0502020204030204" pitchFamily="34" charset="0"/>
              <a:buChar char="–"/>
            </a:pPr>
            <a:r>
              <a:rPr lang="en-US" sz="2200" dirty="0"/>
              <a:t>Details how Security Health will promote quality, care management, and care coordination processes.</a:t>
            </a:r>
          </a:p>
          <a:p>
            <a:pPr marL="862013" lvl="3" indent="-457200">
              <a:buFont typeface="Calibri" panose="020F0502020204030204" pitchFamily="34" charset="0"/>
              <a:buChar char="–"/>
            </a:pPr>
            <a:r>
              <a:rPr lang="en-US" sz="2200" dirty="0"/>
              <a:t>Reviewed &amp; approved by the Centers for Medicare and Medicaid Services (CMS)</a:t>
            </a:r>
          </a:p>
          <a:p>
            <a:pPr marL="457200" lvl="2" indent="-457200">
              <a:buFont typeface="Calibri" panose="020F0502020204030204" pitchFamily="34" charset="0"/>
              <a:buChar char="–"/>
            </a:pPr>
            <a:endParaRPr lang="en-US" sz="2400" dirty="0"/>
          </a:p>
          <a:p>
            <a:pPr marL="457200" lvl="2" indent="-457200">
              <a:buFont typeface="Calibri" panose="020F0502020204030204" pitchFamily="34" charset="0"/>
              <a:buChar char="–"/>
            </a:pPr>
            <a:endParaRPr lang="en-US" sz="2400" dirty="0"/>
          </a:p>
          <a:p>
            <a:pPr marL="0" indent="0">
              <a:buNone/>
            </a:pPr>
            <a:r>
              <a:rPr lang="en-US" dirty="0"/>
              <a:t>The MOC includes: </a:t>
            </a:r>
          </a:p>
          <a:p>
            <a:pPr marL="857250" lvl="4" indent="-514350">
              <a:buFont typeface="+mj-lt"/>
              <a:buAutoNum type="arabicPeriod"/>
            </a:pPr>
            <a:r>
              <a:rPr lang="en-US" sz="2200" dirty="0"/>
              <a:t>Identifying the D-SNP population</a:t>
            </a:r>
          </a:p>
          <a:p>
            <a:pPr marL="857250" lvl="4" indent="-514350">
              <a:buFont typeface="+mj-lt"/>
              <a:buAutoNum type="arabicPeriod"/>
            </a:pPr>
            <a:r>
              <a:rPr lang="en-US" sz="2200" dirty="0"/>
              <a:t>Care Management process and practices</a:t>
            </a:r>
          </a:p>
          <a:p>
            <a:pPr marL="857250" lvl="4" indent="-514350">
              <a:buFont typeface="+mj-lt"/>
              <a:buAutoNum type="arabicPeriod"/>
            </a:pPr>
            <a:r>
              <a:rPr lang="en-US" sz="2200" dirty="0"/>
              <a:t>Provider Network – provider and network availability for D-SNP members </a:t>
            </a:r>
          </a:p>
          <a:p>
            <a:pPr marL="857250" lvl="4" indent="-514350">
              <a:buFont typeface="+mj-lt"/>
              <a:buAutoNum type="arabicPeriod"/>
            </a:pPr>
            <a:r>
              <a:rPr lang="en-US" sz="2200" dirty="0"/>
              <a:t>Quality Improvement measures </a:t>
            </a:r>
          </a:p>
          <a:p>
            <a:pPr marL="0" lvl="2" indent="0">
              <a:buNone/>
            </a:pPr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Ally Rx D-SNP Model of Care (MOC)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345234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The </a:t>
            </a:r>
            <a:r>
              <a:rPr lang="en-US" dirty="0" err="1"/>
              <a:t>MOC</a:t>
            </a:r>
            <a:r>
              <a:rPr lang="en-US" dirty="0"/>
              <a:t> includes: </a:t>
            </a:r>
          </a:p>
          <a:p>
            <a:pPr marL="338138" lvl="3" indent="-338138"/>
            <a:r>
              <a:rPr lang="en-US" sz="2800" dirty="0"/>
              <a:t>Identifying the D-SNP population</a:t>
            </a:r>
          </a:p>
          <a:p>
            <a:pPr marL="338138" lvl="3" indent="-338138"/>
            <a:r>
              <a:rPr lang="en-US" sz="2800" dirty="0"/>
              <a:t>Care Management process and practices</a:t>
            </a:r>
          </a:p>
          <a:p>
            <a:pPr marL="338138" lvl="3" indent="-338138"/>
            <a:r>
              <a:rPr lang="en-US" sz="2800" dirty="0"/>
              <a:t>Provider Network – provider and network availability for D-SNP members </a:t>
            </a:r>
          </a:p>
          <a:p>
            <a:pPr marL="338138" lvl="3" indent="-338138"/>
            <a:r>
              <a:rPr lang="en-US" sz="2800" dirty="0"/>
              <a:t>Quality Improvement measures </a:t>
            </a:r>
          </a:p>
          <a:p>
            <a:pPr marL="395288" indent="-395288"/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Ally Rx D-SNP Model of Care (</a:t>
            </a:r>
            <a:r>
              <a:rPr lang="en-US" dirty="0" err="1"/>
              <a:t>MOC</a:t>
            </a:r>
            <a:r>
              <a:rPr lang="en-US" dirty="0"/>
              <a:t>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9560799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sz="quarter" idx="19"/>
          </p:nvPr>
        </p:nvSpPr>
        <p:spPr>
          <a:xfrm>
            <a:off x="518160" y="108871"/>
            <a:ext cx="5169408" cy="1034129"/>
          </a:xfrm>
        </p:spPr>
        <p:txBody>
          <a:bodyPr/>
          <a:lstStyle/>
          <a:p>
            <a:r>
              <a:rPr lang="en-US" dirty="0"/>
              <a:t>Improving Healthcare Outcomes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6"/>
          </p:nvPr>
        </p:nvSpPr>
        <p:spPr/>
        <p:txBody>
          <a:bodyPr/>
          <a:lstStyle/>
          <a:p>
            <a:r>
              <a:rPr lang="en-US" dirty="0"/>
              <a:t>Care coordination assists with improving healthcare outcomes, such as:</a:t>
            </a:r>
          </a:p>
          <a:p>
            <a:pPr lvl="1"/>
            <a:r>
              <a:rPr lang="en-US" dirty="0"/>
              <a:t>Decreased hospitalizations </a:t>
            </a:r>
          </a:p>
          <a:p>
            <a:pPr lvl="1"/>
            <a:r>
              <a:rPr lang="en-US" dirty="0"/>
              <a:t>Decreased emergency room visits</a:t>
            </a:r>
          </a:p>
          <a:p>
            <a:pPr lvl="1"/>
            <a:r>
              <a:rPr lang="en-US" dirty="0"/>
              <a:t>Managing chronic diseases</a:t>
            </a:r>
          </a:p>
          <a:p>
            <a:pPr lvl="1"/>
            <a:r>
              <a:rPr lang="en-US" dirty="0"/>
              <a:t>Improving access to quality healthcare services and benefits</a:t>
            </a:r>
          </a:p>
          <a:p>
            <a:endParaRPr lang="en-US" dirty="0"/>
          </a:p>
        </p:txBody>
      </p:sp>
      <p:pic>
        <p:nvPicPr>
          <p:cNvPr id="10" name="Picture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29" r="3529"/>
          <a:stretch>
            <a:fillRect/>
          </a:stretch>
        </p:blipFill>
        <p:spPr>
          <a:xfrm>
            <a:off x="6172201" y="0"/>
            <a:ext cx="60197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166019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Ally Rx D-SNP Services covered: </a:t>
            </a:r>
          </a:p>
          <a:p>
            <a:pPr lvl="1"/>
            <a:r>
              <a:rPr lang="en-US" dirty="0"/>
              <a:t>Includes all benefits covered under Original Medicare.  </a:t>
            </a:r>
          </a:p>
          <a:p>
            <a:r>
              <a:rPr lang="en-US" b="1" dirty="0"/>
              <a:t>Supplemental benefits include:</a:t>
            </a:r>
          </a:p>
          <a:p>
            <a:pPr lvl="1"/>
            <a:r>
              <a:rPr lang="en-US" dirty="0"/>
              <a:t>Preventive dental</a:t>
            </a:r>
          </a:p>
          <a:p>
            <a:pPr lvl="1"/>
            <a:r>
              <a:rPr lang="en-US" dirty="0" err="1"/>
              <a:t>SilverSneakers</a:t>
            </a:r>
            <a:r>
              <a:rPr lang="en-US" dirty="0"/>
              <a:t> (fitness membership)</a:t>
            </a:r>
          </a:p>
          <a:p>
            <a:pPr lvl="1"/>
            <a:r>
              <a:rPr lang="en-US" dirty="0"/>
              <a:t>Over the counter (OTC) products</a:t>
            </a:r>
          </a:p>
          <a:p>
            <a:pPr lvl="1"/>
            <a:r>
              <a:rPr lang="en-US"/>
              <a:t>Eyeglasses stipend</a:t>
            </a:r>
            <a:endParaRPr lang="en-US" dirty="0"/>
          </a:p>
          <a:p>
            <a:r>
              <a:rPr lang="en-US" dirty="0"/>
              <a:t>Support by our </a:t>
            </a:r>
            <a:r>
              <a:rPr lang="en-US" b="1" dirty="0"/>
              <a:t>Interdisciplinary Care Team </a:t>
            </a:r>
            <a:r>
              <a:rPr lang="en-US" dirty="0"/>
              <a:t>(ICT) </a:t>
            </a:r>
          </a:p>
          <a:p>
            <a:pPr lvl="1"/>
            <a:r>
              <a:rPr lang="en-US" dirty="0"/>
              <a:t>Assist each member in receiving the most appropriate, highest quality of care </a:t>
            </a:r>
          </a:p>
          <a:p>
            <a:pPr lvl="1"/>
            <a:r>
              <a:rPr lang="en-US" dirty="0"/>
              <a:t>Creation of an Individualized Care Plan (ICP) based on the results of the member’s comprehensive Health Risk Assessment (</a:t>
            </a:r>
            <a:r>
              <a:rPr lang="en-US" dirty="0" err="1"/>
              <a:t>HRA</a:t>
            </a:r>
            <a:r>
              <a:rPr lang="en-US" dirty="0"/>
              <a:t>)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What are the Ally Rx D-SNP member benefits?</a:t>
            </a:r>
          </a:p>
        </p:txBody>
      </p:sp>
    </p:spTree>
    <p:extLst>
      <p:ext uri="{BB962C8B-B14F-4D97-AF65-F5344CB8AC3E}">
        <p14:creationId xmlns:p14="http://schemas.microsoft.com/office/powerpoint/2010/main" val="2677626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18160" y="1263231"/>
            <a:ext cx="11193781" cy="5352057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dedicated ICT team: 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Participants in the team is based on member needs (Registered Nurse/RN, Social Worker, Community Support Specialist, Primary Care Provider/PCP, Medical Director, Pharmacist, Member Advocate, Wellness, member, family, caregivers)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Ally Rx D-SNP care managers keep the team updated with information involving the member’s care plan and changes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Team meets formally </a:t>
            </a:r>
          </a:p>
          <a:p>
            <a:pPr lvl="1"/>
            <a:r>
              <a:rPr lang="en-US" dirty="0"/>
              <a:t>Each Ally Rx D-SNP member is managed by an ICT care team</a:t>
            </a:r>
          </a:p>
          <a:p>
            <a:pPr lvl="1"/>
            <a:r>
              <a:rPr lang="en-US" dirty="0"/>
              <a:t>Assists to manage care and services for the Ally Rx D-SNP member to:</a:t>
            </a:r>
          </a:p>
          <a:p>
            <a:pPr lvl="2"/>
            <a:r>
              <a:rPr lang="en-US" dirty="0"/>
              <a:t>avoid fragmentation</a:t>
            </a:r>
          </a:p>
          <a:p>
            <a:pPr lvl="2"/>
            <a:r>
              <a:rPr lang="en-US" dirty="0"/>
              <a:t>ensure access to appropriate and person-centered care</a:t>
            </a:r>
          </a:p>
          <a:p>
            <a:pPr lvl="2"/>
            <a:r>
              <a:rPr lang="en-US" dirty="0"/>
              <a:t>provide a team approach to address clinical, social and behavioral needs</a:t>
            </a:r>
          </a:p>
          <a:p>
            <a:pPr marL="292100" lvl="1" indent="0">
              <a:buNone/>
            </a:pPr>
            <a:endParaRPr lang="en-US" dirty="0"/>
          </a:p>
          <a:p>
            <a:pPr lvl="1" fontAlgn="auto">
              <a:spcAft>
                <a:spcPts val="0"/>
              </a:spcAft>
            </a:pPr>
            <a:endParaRPr lang="en-US" dirty="0"/>
          </a:p>
          <a:p>
            <a:pPr marL="292100" lvl="1" indent="0" fontAlgn="auto">
              <a:spcAft>
                <a:spcPts val="0"/>
              </a:spcAft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8508610" cy="1034129"/>
          </a:xfrm>
        </p:spPr>
        <p:txBody>
          <a:bodyPr/>
          <a:lstStyle/>
          <a:p>
            <a:r>
              <a:rPr lang="en-US" dirty="0"/>
              <a:t>Who is the Ally Rx D-SNP Interdisciplinary Care Team</a:t>
            </a:r>
            <a:r>
              <a:rPr lang="en-US" b="1" dirty="0"/>
              <a:t> </a:t>
            </a:r>
            <a:r>
              <a:rPr lang="en-US" dirty="0"/>
              <a:t>(ICT) Team?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8743009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919" y="1263232"/>
            <a:ext cx="11193781" cy="1388528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The ICT team, Community Support Specialist (</a:t>
            </a:r>
            <a:r>
              <a:rPr lang="en-US" dirty="0" err="1"/>
              <a:t>CSS</a:t>
            </a:r>
            <a:r>
              <a:rPr lang="en-US" dirty="0"/>
              <a:t>), Registered Nurse (RN), and Social Worker (SW), will work with the member to assure that they have access to the following services as needed: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What does the Ally Rx D-SNP ICT team do?</a:t>
            </a:r>
          </a:p>
        </p:txBody>
      </p:sp>
      <p:sp>
        <p:nvSpPr>
          <p:cNvPr id="4" name="Content Placeholder 1"/>
          <p:cNvSpPr txBox="1">
            <a:spLocks/>
          </p:cNvSpPr>
          <p:nvPr/>
        </p:nvSpPr>
        <p:spPr>
          <a:xfrm>
            <a:off x="502919" y="2616689"/>
            <a:ext cx="6306095" cy="3958282"/>
          </a:xfrm>
          <a:prstGeom prst="rect">
            <a:avLst/>
          </a:prstGeom>
        </p:spPr>
        <p:txBody>
          <a:bodyPr numCol="1"/>
          <a:lstStyle>
            <a:lvl1pPr marL="238125" indent="-238125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tabLst/>
              <a:defRPr sz="2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1pPr>
            <a:lvl2pPr marL="569913" indent="-277813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tabLst/>
              <a:defRPr sz="24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2pPr>
            <a:lvl3pPr marL="914400" indent="-1984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20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3pPr>
            <a:lvl4pPr marL="1258888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Calibri" panose="020F0502020204030204" pitchFamily="34" charset="0"/>
              <a:buChar char="‒"/>
              <a:tabLst/>
              <a:defRPr sz="18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4pPr>
            <a:lvl5pPr marL="1603375" indent="-168275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tabLst/>
              <a:defRPr sz="1600" kern="1200">
                <a:solidFill>
                  <a:srgbClr val="203C7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514350" fontAlgn="auto">
              <a:spcAft>
                <a:spcPts val="0"/>
              </a:spcAft>
              <a:buFont typeface="+mj-lt"/>
              <a:buAutoNum type="arabicPeriod"/>
            </a:pPr>
            <a:r>
              <a:rPr lang="en-US" b="1" dirty="0"/>
              <a:t>Range of Choices 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Assist in ensuring access to an adequate range of choices for members by helping the member identify formal as well as informal support and services</a:t>
            </a:r>
          </a:p>
          <a:p>
            <a:pPr lvl="1" fontAlgn="auto">
              <a:spcAft>
                <a:spcPts val="0"/>
              </a:spcAft>
            </a:pPr>
            <a:r>
              <a:rPr lang="en-US" dirty="0"/>
              <a:t>Help ensure the services are culturally appropriate as well as accessible in the rural areas of Wisconsin. Interpreter services are available for all Ally Rx D-SNP enrollees.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116"/>
          <a:stretch/>
        </p:blipFill>
        <p:spPr>
          <a:xfrm>
            <a:off x="6840161" y="2792187"/>
            <a:ext cx="5337329" cy="280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4722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58" y="108871"/>
            <a:ext cx="8316126" cy="1034129"/>
          </a:xfrm>
        </p:spPr>
        <p:txBody>
          <a:bodyPr/>
          <a:lstStyle/>
          <a:p>
            <a:r>
              <a:rPr lang="en-US" dirty="0"/>
              <a:t>What does the Ally Rx D-SNP ICT team do? (Cont.)</a:t>
            </a:r>
          </a:p>
        </p:txBody>
      </p:sp>
      <p:sp>
        <p:nvSpPr>
          <p:cNvPr id="4" name="Content Placeholder 1"/>
          <p:cNvSpPr>
            <a:spLocks noGrp="1"/>
          </p:cNvSpPr>
          <p:nvPr>
            <p:ph idx="1"/>
          </p:nvPr>
        </p:nvSpPr>
        <p:spPr>
          <a:xfrm>
            <a:off x="502920" y="1263232"/>
            <a:ext cx="7302136" cy="4783602"/>
          </a:xfrm>
        </p:spPr>
        <p:txBody>
          <a:bodyPr/>
          <a:lstStyle/>
          <a:p>
            <a:pPr marL="514350" indent="-514350" fontAlgn="auto">
              <a:spcAft>
                <a:spcPts val="0"/>
              </a:spcAft>
              <a:buFont typeface="+mj-lt"/>
              <a:buAutoNum type="arabicPeriod" startAt="2"/>
            </a:pPr>
            <a:r>
              <a:rPr lang="en-US" b="1" dirty="0"/>
              <a:t>Coordination with the Primary Care Provider and Specialists </a:t>
            </a:r>
          </a:p>
          <a:p>
            <a:pPr lvl="1"/>
            <a:r>
              <a:rPr lang="en-US" dirty="0"/>
              <a:t>Assists the member in choosing a primary care provider</a:t>
            </a:r>
          </a:p>
          <a:p>
            <a:pPr lvl="1"/>
            <a:r>
              <a:rPr lang="en-US" dirty="0"/>
              <a:t>Works with the member and primary care provider in accessing the appropriate specialty care</a:t>
            </a:r>
          </a:p>
          <a:p>
            <a:pPr lvl="1"/>
            <a:r>
              <a:rPr lang="en-US" dirty="0"/>
              <a:t>Facilitates periodic preventive care </a:t>
            </a:r>
          </a:p>
          <a:p>
            <a:pPr lvl="1"/>
            <a:r>
              <a:rPr lang="en-US" dirty="0"/>
              <a:t>Alerts the primary care provider to changes in health status or concerns as appropriate</a:t>
            </a:r>
          </a:p>
          <a:p>
            <a:pPr lvl="1"/>
            <a:r>
              <a:rPr lang="en-US" dirty="0"/>
              <a:t>Facilitates communication and collaboration between primary care, specialists and mental health/substance abuse providers in support of a comprehensive and unified individual care plan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0076" y="3997372"/>
            <a:ext cx="4381923" cy="2049461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5056" y="1800780"/>
            <a:ext cx="4386943" cy="2051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4959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02919" y="1263232"/>
            <a:ext cx="11396473" cy="4783602"/>
          </a:xfrm>
        </p:spPr>
        <p:txBody>
          <a:bodyPr/>
          <a:lstStyle/>
          <a:p>
            <a:pPr marL="887412" lvl="2" indent="-457200">
              <a:buFont typeface="+mj-lt"/>
              <a:buAutoNum type="arabicPeriod" startAt="3"/>
            </a:pPr>
            <a:r>
              <a:rPr lang="en-US" sz="2800" b="1" dirty="0"/>
              <a:t>Assessment for Understanding of Treatment Plan and Medications</a:t>
            </a:r>
            <a:endParaRPr lang="en-US" sz="2800" dirty="0"/>
          </a:p>
          <a:p>
            <a:pPr marL="1084263" lvl="3"/>
            <a:r>
              <a:rPr lang="en-US" sz="2400" dirty="0"/>
              <a:t>Assess the members ability to understand their medications and ability to follow their prescribed plan </a:t>
            </a:r>
          </a:p>
          <a:p>
            <a:pPr marL="1084263" lvl="3"/>
            <a:r>
              <a:rPr lang="en-US" sz="2400" dirty="0"/>
              <a:t>Complete Medication Therapy Management (</a:t>
            </a:r>
            <a:r>
              <a:rPr lang="en-US" sz="2400" dirty="0" err="1"/>
              <a:t>MTM</a:t>
            </a:r>
            <a:r>
              <a:rPr lang="en-US" sz="2400" dirty="0"/>
              <a:t>) review upon enrollment; ongoing review as needed</a:t>
            </a:r>
          </a:p>
          <a:p>
            <a:pPr marL="1084263" lvl="3"/>
            <a:r>
              <a:rPr lang="en-US" sz="2400" dirty="0"/>
              <a:t>Assess the barriers and facilitate communication with the member’s physician and other providers as needed</a:t>
            </a:r>
          </a:p>
          <a:p>
            <a:pPr marL="430212" lvl="2" indent="0">
              <a:buNone/>
            </a:pPr>
            <a:endParaRPr lang="en-US" sz="2400" dirty="0"/>
          </a:p>
          <a:p>
            <a:pPr marL="887412" lvl="2" indent="-457200">
              <a:buFont typeface="+mj-lt"/>
              <a:buAutoNum type="arabicPeriod" startAt="4"/>
            </a:pPr>
            <a:r>
              <a:rPr lang="en-US" sz="2800" b="1" dirty="0"/>
              <a:t>Identification of Special Needs and Referrals to Specialists</a:t>
            </a:r>
            <a:endParaRPr lang="en-US" sz="2800" dirty="0"/>
          </a:p>
          <a:p>
            <a:pPr marL="1084263" lvl="3"/>
            <a:r>
              <a:rPr lang="en-US" sz="2400" dirty="0"/>
              <a:t>Assists the member in obtaining necessary services to meet their individual needs</a:t>
            </a:r>
          </a:p>
          <a:p>
            <a:pPr marL="1084263" lvl="3"/>
            <a:r>
              <a:rPr lang="en-US" sz="2400" dirty="0"/>
              <a:t>Helps the member identify medical issues and functional problems such as: </a:t>
            </a:r>
          </a:p>
          <a:p>
            <a:pPr marL="1427163" lvl="4"/>
            <a:r>
              <a:rPr lang="en-US" sz="2000" dirty="0"/>
              <a:t>Poly-pharmacy issues</a:t>
            </a:r>
          </a:p>
          <a:p>
            <a:pPr marL="1427163" lvl="4"/>
            <a:r>
              <a:rPr lang="en-US" sz="2000" dirty="0"/>
              <a:t>Lack of social supports</a:t>
            </a:r>
          </a:p>
          <a:p>
            <a:pPr marL="1427163" lvl="4"/>
            <a:r>
              <a:rPr lang="en-US" sz="2000" dirty="0"/>
              <a:t>High risk health conditions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8316124" cy="1034129"/>
          </a:xfrm>
        </p:spPr>
        <p:txBody>
          <a:bodyPr/>
          <a:lstStyle/>
          <a:p>
            <a:r>
              <a:rPr lang="en-US" dirty="0"/>
              <a:t>What does the Ally Rx D-SNP ICT team do?   (Cont.)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910250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44562" lvl="2" indent="-514350">
              <a:buFont typeface="+mj-lt"/>
              <a:buAutoNum type="arabicPeriod" startAt="5"/>
            </a:pPr>
            <a:r>
              <a:rPr lang="en-US" sz="2800" b="1" dirty="0"/>
              <a:t>Coordination with Social Service Needs </a:t>
            </a:r>
            <a:endParaRPr lang="en-US" sz="2800" dirty="0"/>
          </a:p>
          <a:p>
            <a:pPr marL="1084263" lvl="3"/>
            <a:r>
              <a:rPr lang="en-US" sz="2400" dirty="0"/>
              <a:t>Collaborates with:</a:t>
            </a:r>
          </a:p>
          <a:p>
            <a:pPr marL="1427163" lvl="4"/>
            <a:r>
              <a:rPr lang="en-US" sz="2200" dirty="0"/>
              <a:t>Aging and Disability Resource Centers (</a:t>
            </a:r>
            <a:r>
              <a:rPr lang="en-US" sz="2200" dirty="0" err="1"/>
              <a:t>ADRC</a:t>
            </a:r>
            <a:r>
              <a:rPr lang="en-US" sz="2200" dirty="0"/>
              <a:t>)</a:t>
            </a:r>
          </a:p>
          <a:p>
            <a:pPr marL="1427163" lvl="4"/>
            <a:r>
              <a:rPr lang="en-US" sz="2200" dirty="0"/>
              <a:t>Long-term care programs including family care organizations and IRIS (Include, Respect, I Self-Direct)</a:t>
            </a:r>
          </a:p>
          <a:p>
            <a:pPr marL="1427163" lvl="4"/>
            <a:r>
              <a:rPr lang="en-US" sz="2200" dirty="0"/>
              <a:t>County agencies</a:t>
            </a:r>
          </a:p>
          <a:p>
            <a:pPr marL="855663" lvl="3" indent="0">
              <a:buNone/>
            </a:pPr>
            <a:endParaRPr lang="en-US" sz="2600" dirty="0"/>
          </a:p>
          <a:p>
            <a:pPr marL="944562" lvl="2" indent="-514350">
              <a:buFont typeface="+mj-lt"/>
              <a:buAutoNum type="arabicPeriod" startAt="6"/>
            </a:pPr>
            <a:r>
              <a:rPr lang="en-US" sz="2800" b="1" dirty="0"/>
              <a:t>Coordination with Other Care Managers</a:t>
            </a:r>
            <a:endParaRPr lang="en-US" sz="2800" dirty="0"/>
          </a:p>
          <a:p>
            <a:pPr marL="1084263" lvl="3"/>
            <a:r>
              <a:rPr lang="en-US" sz="2400" dirty="0"/>
              <a:t>C</a:t>
            </a:r>
            <a:r>
              <a:rPr lang="en-US" sz="2400"/>
              <a:t>ommunicates </a:t>
            </a:r>
            <a:r>
              <a:rPr lang="en-US" sz="2400" dirty="0"/>
              <a:t>with other case management programs</a:t>
            </a:r>
          </a:p>
          <a:p>
            <a:pPr marL="1427163" lvl="4"/>
            <a:r>
              <a:rPr lang="en-US" sz="2200" dirty="0"/>
              <a:t>Behavior Health care managers</a:t>
            </a:r>
          </a:p>
          <a:p>
            <a:pPr marL="1427163" lvl="4"/>
            <a:r>
              <a:rPr lang="en-US" sz="2200" dirty="0"/>
              <a:t>Wellness coaches</a:t>
            </a:r>
          </a:p>
          <a:p>
            <a:pPr marL="855663" lvl="3" indent="0">
              <a:buNone/>
            </a:pPr>
            <a:endParaRPr lang="en-US" sz="20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8183388" cy="1034129"/>
          </a:xfrm>
        </p:spPr>
        <p:txBody>
          <a:bodyPr/>
          <a:lstStyle/>
          <a:p>
            <a:r>
              <a:rPr lang="en-US" dirty="0"/>
              <a:t>What does the Ally Rx D-SNP ICT team do?   (Cont.)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12336369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944562" lvl="2" indent="-514350">
              <a:buFont typeface="+mj-lt"/>
              <a:buAutoNum type="arabicPeriod" startAt="7"/>
            </a:pPr>
            <a:r>
              <a:rPr lang="en-US" sz="2800" b="1" dirty="0"/>
              <a:t>Coordination of Transition between Care Settings</a:t>
            </a:r>
            <a:endParaRPr lang="en-US" sz="2800" dirty="0"/>
          </a:p>
          <a:p>
            <a:pPr marL="1084263" lvl="3"/>
            <a:r>
              <a:rPr lang="en-US" sz="2400" dirty="0"/>
              <a:t>Assessing member needs when moving from one care setting to another</a:t>
            </a:r>
          </a:p>
          <a:p>
            <a:pPr marL="1427163" lvl="4"/>
            <a:r>
              <a:rPr lang="en-US" sz="2200" dirty="0"/>
              <a:t>Hospitalizations</a:t>
            </a:r>
          </a:p>
          <a:p>
            <a:pPr marL="1427163" lvl="4"/>
            <a:r>
              <a:rPr lang="en-US" sz="2200" dirty="0"/>
              <a:t>Skilled nursing facility (</a:t>
            </a:r>
            <a:r>
              <a:rPr lang="en-US" sz="2200" dirty="0" err="1"/>
              <a:t>SNF</a:t>
            </a:r>
            <a:r>
              <a:rPr lang="en-US" sz="2200" dirty="0"/>
              <a:t>)</a:t>
            </a:r>
          </a:p>
          <a:p>
            <a:pPr marL="1427163" lvl="4"/>
            <a:r>
              <a:rPr lang="en-US" sz="2200" dirty="0"/>
              <a:t>Assisted living</a:t>
            </a:r>
          </a:p>
          <a:p>
            <a:pPr marL="1427163" lvl="4"/>
            <a:r>
              <a:rPr lang="en-US" sz="2200" dirty="0"/>
              <a:t>Other situations as identified </a:t>
            </a:r>
          </a:p>
          <a:p>
            <a:endParaRPr lang="en-US" sz="24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59" y="108871"/>
            <a:ext cx="7829427" cy="1034129"/>
          </a:xfrm>
        </p:spPr>
        <p:txBody>
          <a:bodyPr/>
          <a:lstStyle/>
          <a:p>
            <a:r>
              <a:rPr lang="en-US" dirty="0"/>
              <a:t>What does the Ally Rx D-SNP ICT team do?   (Cont.)</a:t>
            </a:r>
          </a:p>
        </p:txBody>
      </p:sp>
    </p:spTree>
    <p:extLst>
      <p:ext uri="{BB962C8B-B14F-4D97-AF65-F5344CB8AC3E}">
        <p14:creationId xmlns:p14="http://schemas.microsoft.com/office/powerpoint/2010/main" val="12969270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7731760" cy="1034129"/>
          </a:xfrm>
        </p:spPr>
        <p:txBody>
          <a:bodyPr/>
          <a:lstStyle/>
          <a:p>
            <a:r>
              <a:rPr lang="en-US" dirty="0"/>
              <a:t>Care Coordination process with the Ally Rx D-SNP member</a:t>
            </a:r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637616666"/>
              </p:ext>
            </p:extLst>
          </p:nvPr>
        </p:nvGraphicFramePr>
        <p:xfrm>
          <a:off x="3074504" y="1076730"/>
          <a:ext cx="5791199" cy="57921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Rectangular Callout 4"/>
          <p:cNvSpPr/>
          <p:nvPr/>
        </p:nvSpPr>
        <p:spPr>
          <a:xfrm>
            <a:off x="8865703" y="2217736"/>
            <a:ext cx="2194560" cy="764941"/>
          </a:xfrm>
          <a:prstGeom prst="wedgeRectCallout">
            <a:avLst>
              <a:gd name="adj1" fmla="val -68210"/>
              <a:gd name="adj2" fmla="val 41064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Three attempts contacting member, family, and/or Power of Attorney (POA)</a:t>
            </a:r>
          </a:p>
        </p:txBody>
      </p:sp>
      <p:sp>
        <p:nvSpPr>
          <p:cNvPr id="6" name="Rectangular Callout 5"/>
          <p:cNvSpPr/>
          <p:nvPr/>
        </p:nvSpPr>
        <p:spPr>
          <a:xfrm>
            <a:off x="9107238" y="4828675"/>
            <a:ext cx="2559168" cy="882578"/>
          </a:xfrm>
          <a:prstGeom prst="wedgeRectCallout">
            <a:avLst>
              <a:gd name="adj1" fmla="val -76215"/>
              <a:gd name="adj2" fmla="val -3176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Initial Comprehensive assessment completed within 90 days of enrollment</a:t>
            </a:r>
          </a:p>
        </p:txBody>
      </p:sp>
      <p:sp>
        <p:nvSpPr>
          <p:cNvPr id="7" name="Rectangular Callout 6"/>
          <p:cNvSpPr/>
          <p:nvPr/>
        </p:nvSpPr>
        <p:spPr>
          <a:xfrm>
            <a:off x="600351" y="4463875"/>
            <a:ext cx="2286839" cy="806089"/>
          </a:xfrm>
          <a:prstGeom prst="wedgeRectCallout">
            <a:avLst>
              <a:gd name="adj1" fmla="val 77157"/>
              <a:gd name="adj2" fmla="val 4218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400" dirty="0"/>
              <a:t>Created within 60 days of enrollment. </a:t>
            </a:r>
          </a:p>
          <a:p>
            <a:r>
              <a:rPr lang="en-US" sz="1400" dirty="0"/>
              <a:t>Sent to Member &amp; Provider.</a:t>
            </a:r>
          </a:p>
        </p:txBody>
      </p:sp>
      <p:sp>
        <p:nvSpPr>
          <p:cNvPr id="8" name="Rectangular Callout 7"/>
          <p:cNvSpPr/>
          <p:nvPr/>
        </p:nvSpPr>
        <p:spPr>
          <a:xfrm>
            <a:off x="309430" y="2600207"/>
            <a:ext cx="2523539" cy="892024"/>
          </a:xfrm>
          <a:prstGeom prst="wedgeRectCallout">
            <a:avLst>
              <a:gd name="adj1" fmla="val 68862"/>
              <a:gd name="adj2" fmla="val 2973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Ongoing collaboration with community resources; including Transition Care Needs</a:t>
            </a:r>
          </a:p>
        </p:txBody>
      </p:sp>
      <p:sp>
        <p:nvSpPr>
          <p:cNvPr id="9" name="Rectangular Callout 8"/>
          <p:cNvSpPr/>
          <p:nvPr/>
        </p:nvSpPr>
        <p:spPr>
          <a:xfrm>
            <a:off x="2126348" y="5926651"/>
            <a:ext cx="1654778" cy="622344"/>
          </a:xfrm>
          <a:prstGeom prst="wedgeRectCallout">
            <a:avLst>
              <a:gd name="adj1" fmla="val 138436"/>
              <a:gd name="adj2" fmla="val 2051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Provider feedback and communication</a:t>
            </a:r>
          </a:p>
        </p:txBody>
      </p:sp>
      <p:sp>
        <p:nvSpPr>
          <p:cNvPr id="10" name="Rectangular Callout 9"/>
          <p:cNvSpPr/>
          <p:nvPr/>
        </p:nvSpPr>
        <p:spPr>
          <a:xfrm>
            <a:off x="1295719" y="1442731"/>
            <a:ext cx="1985735" cy="629870"/>
          </a:xfrm>
          <a:prstGeom prst="wedgeRectCallout">
            <a:avLst>
              <a:gd name="adj1" fmla="val 89479"/>
              <a:gd name="adj2" fmla="val 261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Annual Health Assessment and Review</a:t>
            </a:r>
          </a:p>
        </p:txBody>
      </p:sp>
    </p:spTree>
    <p:extLst>
      <p:ext uri="{BB962C8B-B14F-4D97-AF65-F5344CB8AC3E}">
        <p14:creationId xmlns:p14="http://schemas.microsoft.com/office/powerpoint/2010/main" val="7159664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Members can refuse visits, calls and follow up by the Ally Rx D-SNP team. </a:t>
            </a:r>
          </a:p>
          <a:p>
            <a:pPr lvl="1"/>
            <a:r>
              <a:rPr lang="en-US" dirty="0"/>
              <a:t>Per CMS requirements we continue to outreach routinely and with any transition identified. </a:t>
            </a:r>
          </a:p>
          <a:p>
            <a:pPr lvl="1"/>
            <a:r>
              <a:rPr lang="en-US" dirty="0"/>
              <a:t>A refusal care plan is sent to the member if this takes place.</a:t>
            </a:r>
          </a:p>
          <a:p>
            <a:r>
              <a:rPr lang="en-US" dirty="0"/>
              <a:t>Members are at times hard to reach. </a:t>
            </a:r>
          </a:p>
          <a:p>
            <a:pPr lvl="1"/>
            <a:r>
              <a:rPr lang="en-US" dirty="0"/>
              <a:t>The Ally Rx D-SNP team has a process in place for outreach attempts and follow up. </a:t>
            </a:r>
          </a:p>
          <a:p>
            <a:pPr lvl="1"/>
            <a:r>
              <a:rPr lang="en-US" dirty="0"/>
              <a:t>An unable to reach care plan is sent to the member if this takes place.</a:t>
            </a:r>
          </a:p>
          <a:p>
            <a:r>
              <a:rPr lang="en-US"/>
              <a:t>Members have </a:t>
            </a:r>
            <a:r>
              <a:rPr lang="en-US" dirty="0"/>
              <a:t>an annual face-to-face encounter. </a:t>
            </a:r>
          </a:p>
          <a:p>
            <a:pPr lvl="1"/>
            <a:r>
              <a:rPr lang="en-US" dirty="0"/>
              <a:t>The encounter will be either in-person or through a visual, real-time, interactive telehealth encounter. </a:t>
            </a:r>
          </a:p>
          <a:p>
            <a:pPr lvl="1"/>
            <a:r>
              <a:rPr lang="en-US" dirty="0"/>
              <a:t>The face-to face encounter is part of the overall care and follow up of the member. 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108871"/>
            <a:ext cx="8035905" cy="1034129"/>
          </a:xfrm>
        </p:spPr>
        <p:txBody>
          <a:bodyPr/>
          <a:lstStyle/>
          <a:p>
            <a:r>
              <a:rPr lang="en-US" dirty="0"/>
              <a:t>Care Coordination process with the Ally Rx D-SNP member (Cont.)</a:t>
            </a:r>
          </a:p>
        </p:txBody>
      </p:sp>
    </p:spTree>
    <p:extLst>
      <p:ext uri="{BB962C8B-B14F-4D97-AF65-F5344CB8AC3E}">
        <p14:creationId xmlns:p14="http://schemas.microsoft.com/office/powerpoint/2010/main" val="11564424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Ally Rx D-SNP Shared email:  </a:t>
            </a:r>
            <a:r>
              <a:rPr lang="en-US" dirty="0">
                <a:solidFill>
                  <a:srgbClr val="0000EE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shp.dsnp@securityhealth.org</a:t>
            </a:r>
            <a:endParaRPr lang="en-US" dirty="0">
              <a:solidFill>
                <a:srgbClr val="0000EE"/>
              </a:solidFill>
            </a:endParaRPr>
          </a:p>
          <a:p>
            <a:endParaRPr lang="en-US" dirty="0"/>
          </a:p>
          <a:p>
            <a:r>
              <a:rPr lang="en-US" dirty="0"/>
              <a:t>Ally Rx D-SNP Shared Phone Line:  715-221-9560 </a:t>
            </a:r>
          </a:p>
          <a:p>
            <a:endParaRPr lang="en-US" dirty="0"/>
          </a:p>
          <a:p>
            <a:r>
              <a:rPr lang="en-US" dirty="0"/>
              <a:t>Training Requirement:</a:t>
            </a:r>
          </a:p>
          <a:p>
            <a:pPr lvl="1"/>
            <a:r>
              <a:rPr lang="en-US" dirty="0"/>
              <a:t>Centers for Medicare and Medicaid Services (CMS) require annual training for SHP staff working with Ally Rx D-SNP program or D-SNP members.</a:t>
            </a:r>
          </a:p>
          <a:p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18160" y="579769"/>
            <a:ext cx="8508610" cy="563231"/>
          </a:xfrm>
        </p:spPr>
        <p:txBody>
          <a:bodyPr/>
          <a:lstStyle/>
          <a:p>
            <a:r>
              <a:rPr lang="en-US" dirty="0"/>
              <a:t>Contact the Ally Rx D-SNP Team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33283345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/>
          <p:cNvSpPr>
            <a:spLocks noGrp="1"/>
          </p:cNvSpPr>
          <p:nvPr>
            <p:ph type="pic" sz="quarter" idx="10"/>
          </p:nvPr>
        </p:nvSpPr>
        <p:spPr/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pic>
        <p:nvPicPr>
          <p:cNvPr id="4" name="Picture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" r="125"/>
          <a:stretch>
            <a:fillRect/>
          </a:stretch>
        </p:blipFill>
        <p:spPr>
          <a:xfrm>
            <a:off x="0" y="1141280"/>
            <a:ext cx="12192000" cy="57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993112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COUNT" val="22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Title slide 2 text only (white)">
  <a:themeElements>
    <a:clrScheme name="SHP COLORS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3CB"/>
      </a:accent1>
      <a:accent2>
        <a:srgbClr val="FAA21B"/>
      </a:accent2>
      <a:accent3>
        <a:srgbClr val="887E6F"/>
      </a:accent3>
      <a:accent4>
        <a:srgbClr val="9C1A2F"/>
      </a:accent4>
      <a:accent5>
        <a:srgbClr val="C4DE89"/>
      </a:accent5>
      <a:accent6>
        <a:srgbClr val="203B7B"/>
      </a:accent6>
      <a:hlink>
        <a:srgbClr val="B3DEF7"/>
      </a:hlink>
      <a:folHlink>
        <a:srgbClr val="4F25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P Brand Slides 2021.pptx" id="{C919C15A-BB01-495C-8261-6B4263BD33DA}" vid="{8109569A-CB41-40BD-8D33-C78A9E939DED}"/>
    </a:ext>
  </a:extLst>
</a:theme>
</file>

<file path=ppt/theme/theme2.xml><?xml version="1.0" encoding="utf-8"?>
<a:theme xmlns:a="http://schemas.openxmlformats.org/drawingml/2006/main" name="Title slide 1 with picture (blue) ">
  <a:themeElements>
    <a:clrScheme name="Custom 18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3CB"/>
      </a:accent1>
      <a:accent2>
        <a:srgbClr val="FAA21B"/>
      </a:accent2>
      <a:accent3>
        <a:srgbClr val="887E6F"/>
      </a:accent3>
      <a:accent4>
        <a:srgbClr val="9C1A2F"/>
      </a:accent4>
      <a:accent5>
        <a:srgbClr val="C4DE89"/>
      </a:accent5>
      <a:accent6>
        <a:srgbClr val="203B7B"/>
      </a:accent6>
      <a:hlink>
        <a:srgbClr val="0000FF"/>
      </a:hlink>
      <a:folHlink>
        <a:srgbClr val="4F25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vert="horz" lIns="91440" tIns="45720" rIns="91440" bIns="45720" rtlCol="0" anchor="t" anchorCtr="0">
        <a:normAutofit/>
      </a:bodyPr>
      <a:lstStyle>
        <a:defPPr algn="l" fontAlgn="auto">
          <a:spcAft>
            <a:spcPts val="0"/>
          </a:spcAft>
          <a:defRPr dirty="0">
            <a:solidFill>
              <a:schemeClr val="bg1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SHP Brand Slides 2021.pptx" id="{C919C15A-BB01-495C-8261-6B4263BD33DA}" vid="{3A26A181-1337-43C9-98D5-4AC0A4FAA7C8}"/>
    </a:ext>
  </a:extLst>
</a:theme>
</file>

<file path=ppt/theme/theme3.xml><?xml version="1.0" encoding="utf-8"?>
<a:theme xmlns:a="http://schemas.openxmlformats.org/drawingml/2006/main" name="Split content slides (7 versions)">
  <a:themeElements>
    <a:clrScheme name="Security Health Plan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83CB"/>
      </a:accent1>
      <a:accent2>
        <a:srgbClr val="FAA21B"/>
      </a:accent2>
      <a:accent3>
        <a:srgbClr val="887E6F"/>
      </a:accent3>
      <a:accent4>
        <a:srgbClr val="9C1A2F"/>
      </a:accent4>
      <a:accent5>
        <a:srgbClr val="C4DE89"/>
      </a:accent5>
      <a:accent6>
        <a:srgbClr val="203B7B"/>
      </a:accent6>
      <a:hlink>
        <a:srgbClr val="52B4EC"/>
      </a:hlink>
      <a:folHlink>
        <a:srgbClr val="B8B1A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HP Brand Slides 2021.pptx" id="{C919C15A-BB01-495C-8261-6B4263BD33DA}" vid="{5E9A43C9-EBAC-4C4B-857B-2C2E0370655B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5BEB0251DFBA4091F8B2D760201387" ma:contentTypeVersion="13" ma:contentTypeDescription="Create a new document." ma:contentTypeScope="" ma:versionID="36350661d3ad340445138c26a2ef1e55">
  <xsd:schema xmlns:xsd="http://www.w3.org/2001/XMLSchema" xmlns:xs="http://www.w3.org/2001/XMLSchema" xmlns:p="http://schemas.microsoft.com/office/2006/metadata/properties" xmlns:ns1="http://schemas.microsoft.com/sharepoint/v3" xmlns:ns2="43934840-1c6e-46f3-a504-9e6fde6570e7" xmlns:ns3="http://schemas.microsoft.com/sharepoint/v4" xmlns:ns4="d7e065b2-2f7f-4e4f-b4cb-64fc3cfa0af2" targetNamespace="http://schemas.microsoft.com/office/2006/metadata/properties" ma:root="true" ma:fieldsID="e744cd9a2bc09bd8dd4b817d4b2b1c27" ns1:_="" ns2:_="" ns3:_="" ns4:_="">
    <xsd:import namespace="http://schemas.microsoft.com/sharepoint/v3"/>
    <xsd:import namespace="43934840-1c6e-46f3-a504-9e6fde6570e7"/>
    <xsd:import namespace="http://schemas.microsoft.com/sharepoint/v4"/>
    <xsd:import namespace="d7e065b2-2f7f-4e4f-b4cb-64fc3cfa0af2"/>
    <xsd:element name="properties">
      <xsd:complexType>
        <xsd:sequence>
          <xsd:element name="documentManagement">
            <xsd:complexType>
              <xsd:all>
                <xsd:element ref="ns2:Product" minOccurs="0"/>
                <xsd:element ref="ns3:IconOverlay" minOccurs="0"/>
                <xsd:element ref="ns2:Owner" minOccurs="0"/>
                <xsd:element ref="ns1:AverageRating" minOccurs="0"/>
                <xsd:element ref="ns1:RatingCount" minOccurs="0"/>
                <xsd:element ref="ns1:RatedBy" minOccurs="0"/>
                <xsd:element ref="ns1:Ratings" minOccurs="0"/>
                <xsd:element ref="ns1:LikesCount" minOccurs="0"/>
                <xsd:element ref="ns1:LikedBy" minOccurs="0"/>
                <xsd:element ref="ns4:SharedWithUsers" minOccurs="0"/>
                <xsd:element ref="ns2:Update_x0020_Priority" minOccurs="0"/>
                <xsd:element ref="ns2: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AverageRating" ma:index="11" nillable="true" ma:displayName="Rating (0-5)" ma:decimals="2" ma:description="Average value of all the ratings that have been submitted" ma:internalName="AverageRating" ma:readOnly="true">
      <xsd:simpleType>
        <xsd:restriction base="dms:Number"/>
      </xsd:simpleType>
    </xsd:element>
    <xsd:element name="RatingCount" ma:index="12" nillable="true" ma:displayName="Number of Ratings" ma:decimals="0" ma:description="Number of ratings submitted" ma:internalName="RatingCount" ma:readOnly="true">
      <xsd:simpleType>
        <xsd:restriction base="dms:Number"/>
      </xsd:simpleType>
    </xsd:element>
    <xsd:element name="RatedBy" ma:index="13" nillable="true" ma:displayName="Rated By" ma:description="Users rated the item." ma:hidden="true" ma:list="UserInfo" ma:internalName="Rat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Ratings" ma:index="14" nillable="true" ma:displayName="User ratings" ma:description="User ratings for the item" ma:hidden="true" ma:internalName="Ratings">
      <xsd:simpleType>
        <xsd:restriction base="dms:Note"/>
      </xsd:simpleType>
    </xsd:element>
    <xsd:element name="LikesCount" ma:index="15" nillable="true" ma:displayName="Number of Likes" ma:internalName="LikesCount">
      <xsd:simpleType>
        <xsd:restriction base="dms:Unknown"/>
      </xsd:simpleType>
    </xsd:element>
    <xsd:element name="LikedBy" ma:index="16" nillable="true" ma:displayName="Liked By" ma:hidden="true" ma:list="UserInfo" ma:internalName="LikedBy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3934840-1c6e-46f3-a504-9e6fde6570e7" elementFormDefault="qualified">
    <xsd:import namespace="http://schemas.microsoft.com/office/2006/documentManagement/types"/>
    <xsd:import namespace="http://schemas.microsoft.com/office/infopath/2007/PartnerControls"/>
    <xsd:element name="Product" ma:index="8" nillable="true" ma:displayName="Product" ma:internalName="Product">
      <xsd:complexType>
        <xsd:complexContent>
          <xsd:extension base="dms:MultiChoiceFillIn">
            <xsd:sequence>
              <xsd:element name="Value" maxOccurs="unbounded" minOccurs="0" nillable="true">
                <xsd:simpleType>
                  <xsd:union memberTypes="dms:Text">
                    <xsd:simpleType>
                      <xsd:restriction base="dms:Choice">
                        <xsd:enumeration value="C360"/>
                        <xsd:enumeration value="Cactus"/>
                        <xsd:enumeration value="Cerner/One System"/>
                        <xsd:enumeration value="Constant Contact"/>
                        <xsd:enumeration value="DRX"/>
                        <xsd:enumeration value="Eloquence"/>
                        <xsd:enumeration value="EviCore MedSolutions"/>
                        <xsd:enumeration value="HealthSherpa"/>
                        <xsd:enumeration value="KaiNexus"/>
                        <xsd:enumeration value="Learning Connection"/>
                        <xsd:enumeration value="MedImpact"/>
                        <xsd:enumeration value="MedInsight/Milliman"/>
                        <xsd:enumeration value="Microsoft Excel"/>
                        <xsd:enumeration value="Microsoft OneNote"/>
                        <xsd:enumeration value="Microsoft Outlook"/>
                        <xsd:enumeration value="Microsoft PowerPoint"/>
                        <xsd:enumeration value="Microsoft SharePoint"/>
                        <xsd:enumeration value="Microsoft Skype"/>
                        <xsd:enumeration value="Microsoft Teams"/>
                        <xsd:enumeration value="Microsoft Word"/>
                        <xsd:enumeration value="Miro"/>
                        <xsd:enumeration value="My Solution Center"/>
                        <xsd:enumeration value="OnBase"/>
                        <xsd:enumeration value="OTTS"/>
                        <xsd:enumeration value="PolicyTech"/>
                        <xsd:enumeration value="QNXT"/>
                        <xsd:enumeration value="Rightfax"/>
                        <xsd:enumeration value="Salesforce"/>
                        <xsd:enumeration value="SHP Mobile App"/>
                        <xsd:enumeration value="Sitecore"/>
                        <xsd:enumeration value="Smart Quote"/>
                        <xsd:enumeration value="Tableau"/>
                        <xsd:enumeration value="TruCare"/>
                        <xsd:enumeration value="VDI"/>
                        <xsd:enumeration value="Video Editor"/>
                        <xsd:enumeration value="Vlocity"/>
                        <xsd:enumeration value="WalkMe"/>
                        <xsd:enumeration value="Wambi"/>
                        <xsd:enumeration value="Webex"/>
                        <xsd:enumeration value="WebMD"/>
                        <xsd:enumeration value="Workday"/>
                        <xsd:enumeration value="Zoom"/>
                        <xsd:enumeration value="Altegra"/>
                        <xsd:enumeration value="Cisco"/>
                        <xsd:enumeration value="Compliance &amp; Privacy"/>
                        <xsd:enumeration value="Corporate Overview (SHP)"/>
                        <xsd:enumeration value="Enkata"/>
                        <xsd:enumeration value="Exchange"/>
                        <xsd:enumeration value="Hardware"/>
                        <xsd:enumeration value="Internet"/>
                        <xsd:enumeration value="Inventory"/>
                        <xsd:enumeration value="Online Enrollment"/>
                        <xsd:enumeration value="Orientation"/>
                        <xsd:enumeration value="Phone"/>
                        <xsd:enumeration value="Templates"/>
                        <xsd:enumeration value="Medicare"/>
                        <xsd:enumeration value="IFP (Individual &amp; Family Plans)"/>
                        <xsd:enumeration value="SG (Small Group)"/>
                        <xsd:enumeration value="LG (Large Group)"/>
                        <xsd:enumeration value="Member"/>
                        <xsd:enumeration value="Provider"/>
                        <xsd:enumeration value="Sponsor"/>
                      </xsd:restriction>
                    </xsd:simpleType>
                  </xsd:union>
                </xsd:simpleType>
              </xsd:element>
            </xsd:sequence>
          </xsd:extension>
        </xsd:complexContent>
      </xsd:complexType>
    </xsd:element>
    <xsd:element name="Owner" ma:index="10" nillable="true" ma:displayName="Owner" ma:list="UserInfo" ma:SharePointGroup="268" ma:internalName="Owner" ma:showField="ImnNam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Update_x0020_Priority" ma:index="18" nillable="true" ma:displayName="Update Priority" ma:default="3" ma:description="1 is first, 3 is lowest priority" ma:format="Dropdown" ma:internalName="Update_x0020_Priority">
      <xsd:simpleType>
        <xsd:restriction base="dms:Choice">
          <xsd:enumeration value="1"/>
          <xsd:enumeration value="2"/>
          <xsd:enumeration value="3"/>
        </xsd:restriction>
      </xsd:simpleType>
    </xsd:element>
    <xsd:element name="Details" ma:index="19" nillable="true" ma:displayName="Details" ma:internalName="Details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4" elementFormDefault="qualified">
    <xsd:import namespace="http://schemas.microsoft.com/office/2006/documentManagement/types"/>
    <xsd:import namespace="http://schemas.microsoft.com/office/infopath/2007/PartnerControls"/>
    <xsd:element name="IconOverlay" ma:index="9" nillable="true" ma:displayName="IconOverlay" ma:hidden="true" ma:internalName="IconOverlay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7e065b2-2f7f-4e4f-b4cb-64fc3cfa0af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ikesCount xmlns="http://schemas.microsoft.com/sharepoint/v3" xsi:nil="true"/>
    <Owner xmlns="43934840-1c6e-46f3-a504-9e6fde6570e7">
      <UserInfo>
        <DisplayName/>
        <AccountId xsi:nil="true"/>
        <AccountType/>
      </UserInfo>
    </Owner>
    <IconOverlay xmlns="http://schemas.microsoft.com/sharepoint/v4" xsi:nil="true"/>
    <Ratings xmlns="http://schemas.microsoft.com/sharepoint/v3" xsi:nil="true"/>
    <LikedBy xmlns="http://schemas.microsoft.com/sharepoint/v3">
      <UserInfo>
        <DisplayName/>
        <AccountId xsi:nil="true"/>
        <AccountType/>
      </UserInfo>
    </LikedBy>
    <Product xmlns="43934840-1c6e-46f3-a504-9e6fde6570e7"/>
    <RatedBy xmlns="http://schemas.microsoft.com/sharepoint/v3">
      <UserInfo>
        <DisplayName/>
        <AccountId xsi:nil="true"/>
        <AccountType/>
      </UserInfo>
    </RatedBy>
    <Update_x0020_Priority xmlns="43934840-1c6e-46f3-a504-9e6fde6570e7">3</Update_x0020_Priority>
    <Details xmlns="43934840-1c6e-46f3-a504-9e6fde6570e7" xsi:nil="true"/>
  </documentManagement>
</p:properties>
</file>

<file path=customXml/itemProps1.xml><?xml version="1.0" encoding="utf-8"?>
<ds:datastoreItem xmlns:ds="http://schemas.openxmlformats.org/officeDocument/2006/customXml" ds:itemID="{BAB865AB-9FE1-4C6D-9F98-7E16EDC7FDED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E21C29B3-DF54-4844-994F-67A1C60F18E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43934840-1c6e-46f3-a504-9e6fde6570e7"/>
    <ds:schemaRef ds:uri="http://schemas.microsoft.com/sharepoint/v4"/>
    <ds:schemaRef ds:uri="d7e065b2-2f7f-4e4f-b4cb-64fc3cfa0a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21611317-CBDE-44F8-A743-19ABEDD754DD}">
  <ds:schemaRefs>
    <ds:schemaRef ds:uri="http://schemas.microsoft.com/office/infopath/2007/PartnerControls"/>
    <ds:schemaRef ds:uri="d7e065b2-2f7f-4e4f-b4cb-64fc3cfa0af2"/>
    <ds:schemaRef ds:uri="http://schemas.microsoft.com/office/2006/metadata/properties"/>
    <ds:schemaRef ds:uri="http://purl.org/dc/terms/"/>
    <ds:schemaRef ds:uri="http://schemas.microsoft.com/sharepoint/v4"/>
    <ds:schemaRef ds:uri="43934840-1c6e-46f3-a504-9e6fde6570e7"/>
    <ds:schemaRef ds:uri="http://schemas.microsoft.com/office/2006/documentManagement/types"/>
    <ds:schemaRef ds:uri="http://schemas.openxmlformats.org/package/2006/metadata/core-properties"/>
    <ds:schemaRef ds:uri="http://www.w3.org/XML/1998/namespace"/>
    <ds:schemaRef ds:uri="http://schemas.microsoft.com/sharepoint/v3"/>
    <ds:schemaRef ds:uri="http://purl.org/dc/dcmitype/"/>
    <ds:schemaRef ds:uri="http://purl.org/dc/elements/1.1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SHP_Brand_Slides_2021</Template>
  <TotalTime>9835</TotalTime>
  <Words>1506</Words>
  <Application>Microsoft Office PowerPoint</Application>
  <PresentationFormat>Widescreen</PresentationFormat>
  <Paragraphs>204</Paragraphs>
  <Slides>22</Slides>
  <Notes>18</Notes>
  <HiddenSlides>1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22</vt:i4>
      </vt:variant>
    </vt:vector>
  </HeadingPairs>
  <TitlesOfParts>
    <vt:vector size="27" baseType="lpstr">
      <vt:lpstr>Arial</vt:lpstr>
      <vt:lpstr>Calibri</vt:lpstr>
      <vt:lpstr>Title slide 2 text only (white)</vt:lpstr>
      <vt:lpstr>Title slide 1 with picture (blue) </vt:lpstr>
      <vt:lpstr>Split content slides (7 versions)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MCHS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Meinhardt, Kara A</dc:creator>
  <cp:lastModifiedBy>Schilling, Ryan P</cp:lastModifiedBy>
  <cp:revision>48</cp:revision>
  <cp:lastPrinted>2019-04-08T19:04:35Z</cp:lastPrinted>
  <dcterms:created xsi:type="dcterms:W3CDTF">2021-09-21T20:01:42Z</dcterms:created>
  <dcterms:modified xsi:type="dcterms:W3CDTF">2023-09-05T20:33:41Z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0x010100785BEB0251DFBA4091F8B2D760201387</vt:lpwstr>
  </property>
  <property fmtid="{D5CDD505-2E9C-101B-9397-08002B2CF9AE}" pid="3" name="ArticulateGUID">
    <vt:lpwstr>0375BEE0-11C7-4889-AE8B-97A6C7D3E69D</vt:lpwstr>
  </property>
  <property fmtid="{D5CDD505-2E9C-101B-9397-08002B2CF9AE}" pid="4" name="ArticulatePath">
    <vt:lpwstr>https://spintranet.mfldclin.org/sites/shp/training/Training Materials/Learning Connection/CBT Development/SHP DSNP/2024 DSNP Introduction</vt:lpwstr>
  </property>
</Properties>
</file>